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40"/>
  </p:notesMasterIdLst>
  <p:sldIdLst>
    <p:sldId id="328" r:id="rId6"/>
    <p:sldId id="315" r:id="rId7"/>
    <p:sldId id="278" r:id="rId8"/>
    <p:sldId id="279" r:id="rId9"/>
    <p:sldId id="293" r:id="rId10"/>
    <p:sldId id="353" r:id="rId11"/>
    <p:sldId id="351" r:id="rId12"/>
    <p:sldId id="335" r:id="rId13"/>
    <p:sldId id="333" r:id="rId14"/>
    <p:sldId id="329" r:id="rId15"/>
    <p:sldId id="336" r:id="rId16"/>
    <p:sldId id="345" r:id="rId17"/>
    <p:sldId id="290" r:id="rId18"/>
    <p:sldId id="344" r:id="rId19"/>
    <p:sldId id="291" r:id="rId20"/>
    <p:sldId id="295" r:id="rId21"/>
    <p:sldId id="296" r:id="rId22"/>
    <p:sldId id="303" r:id="rId23"/>
    <p:sldId id="304" r:id="rId24"/>
    <p:sldId id="305" r:id="rId25"/>
    <p:sldId id="317" r:id="rId26"/>
    <p:sldId id="294" r:id="rId27"/>
    <p:sldId id="297" r:id="rId28"/>
    <p:sldId id="298" r:id="rId29"/>
    <p:sldId id="300" r:id="rId30"/>
    <p:sldId id="299" r:id="rId31"/>
    <p:sldId id="346" r:id="rId32"/>
    <p:sldId id="347" r:id="rId33"/>
    <p:sldId id="348" r:id="rId34"/>
    <p:sldId id="349" r:id="rId35"/>
    <p:sldId id="350" r:id="rId36"/>
    <p:sldId id="302" r:id="rId37"/>
    <p:sldId id="352" r:id="rId38"/>
    <p:sldId id="314" r:id="rId3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y Sharapov" initials="AS" lastIdx="1" clrIdx="0">
    <p:extLst>
      <p:ext uri="{19B8F6BF-5375-455C-9EA6-DF929625EA0E}">
        <p15:presenceInfo xmlns:p15="http://schemas.microsoft.com/office/powerpoint/2012/main" userId="S::andrey.sharapov@mail.schwarz::3c9e2af9-d6e8-4d00-a8be-53a14ec01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1" autoAdjust="0"/>
    <p:restoredTop sz="91096" autoAdjust="0"/>
  </p:normalViewPr>
  <p:slideViewPr>
    <p:cSldViewPr snapToGrid="0" showGuides="1">
      <p:cViewPr varScale="1">
        <p:scale>
          <a:sx n="97" d="100"/>
          <a:sy n="97" d="100"/>
        </p:scale>
        <p:origin x="792" y="192"/>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14.10.20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23</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25</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47"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248"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71"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272"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633"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57"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825"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81"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s://pypi.org/project/ruleset/" TargetMode="External"/><Relationship Id="rId13" Type="http://schemas.openxmlformats.org/officeDocument/2006/relationships/hyperlink" Target="https://github.com/kliegr/QCBA" TargetMode="External"/><Relationship Id="rId3" Type="http://schemas.openxmlformats.org/officeDocument/2006/relationships/hyperlink" Target="https://github.com/nlarusstone/corels" TargetMode="External"/><Relationship Id="rId7" Type="http://schemas.openxmlformats.org/officeDocument/2006/relationships/hyperlink" Target="https://github.com/zli37/bayesianRuleSet" TargetMode="External"/><Relationship Id="rId12" Type="http://schemas.openxmlformats.org/officeDocument/2006/relationships/hyperlink" Target="https://github.com/meelgroup/mlic" TargetMode="External"/><Relationship Id="rId2" Type="http://schemas.openxmlformats.org/officeDocument/2006/relationships/hyperlink" Target="https://github.com/SeydaErtekin/ORL" TargetMode="External"/><Relationship Id="rId1" Type="http://schemas.openxmlformats.org/officeDocument/2006/relationships/slideLayout" Target="../slideLayouts/slideLayout6.xml"/><Relationship Id="rId6" Type="http://schemas.openxmlformats.org/officeDocument/2006/relationships/hyperlink" Target="https://github.com/wangtongada/BOA" TargetMode="External"/><Relationship Id="rId11" Type="http://schemas.openxmlformats.org/officeDocument/2006/relationships/hyperlink" Target="https://github.com/wangtongada/MRS" TargetMode="External"/><Relationship Id="rId5" Type="http://schemas.openxmlformats.org/officeDocument/2006/relationships/hyperlink" Target="https://github.com/cfchen-duke/FRLOptimization" TargetMode="External"/><Relationship Id="rId10" Type="http://schemas.openxmlformats.org/officeDocument/2006/relationships/hyperlink" Target="https://github.com/jirifilip/pyIDS" TargetMode="External"/><Relationship Id="rId4" Type="http://schemas.openxmlformats.org/officeDocument/2006/relationships/hyperlink" Target="https://github.com/Hongyuy/sbrlmod" TargetMode="External"/><Relationship Id="rId9" Type="http://schemas.openxmlformats.org/officeDocument/2006/relationships/hyperlink" Target="https://github.com/lvhimabindu/interpretable_decision_sets" TargetMode="External"/><Relationship Id="rId14" Type="http://schemas.openxmlformats.org/officeDocument/2006/relationships/hyperlink" Target="https://github.com/kliegr/arcBench"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uber/manifold" TargetMode="External"/><Relationship Id="rId13" Type="http://schemas.openxmlformats.org/officeDocument/2006/relationships/hyperlink" Target="https://cran.r-project.org/web/packages/iml/index.html" TargetMode="External"/><Relationship Id="rId3" Type="http://schemas.openxmlformats.org/officeDocument/2006/relationships/hyperlink" Target="https://github.com/sato9hara/defragTrees" TargetMode="External"/><Relationship Id="rId7" Type="http://schemas.openxmlformats.org/officeDocument/2006/relationships/hyperlink" Target="https://github.com/rulematrix/rule-matrix-py" TargetMode="External"/><Relationship Id="rId12" Type="http://schemas.openxmlformats.org/officeDocument/2006/relationships/hyperlink" Target="https://github.com/oracle/Skater" TargetMode="External"/><Relationship Id="rId2" Type="http://schemas.openxmlformats.org/officeDocument/2006/relationships/hyperlink" Target="https://github.com/IBCNServices/GENESIM" TargetMode="External"/><Relationship Id="rId1" Type="http://schemas.openxmlformats.org/officeDocument/2006/relationships/slideLayout" Target="../slideLayouts/slideLayout6.xml"/><Relationship Id="rId6" Type="http://schemas.openxmlformats.org/officeDocument/2006/relationships/hyperlink" Target="https://gitlab.com/safrandrti/sirus" TargetMode="External"/><Relationship Id="rId11" Type="http://schemas.openxmlformats.org/officeDocument/2006/relationships/hyperlink" Target="https://github.com/yosinski/deep-visualization-toolbox" TargetMode="External"/><Relationship Id="rId5" Type="http://schemas.openxmlformats.org/officeDocument/2006/relationships/hyperlink" Target="https://github.com/timdavidlee/DistillingTree" TargetMode="External"/><Relationship Id="rId10" Type="http://schemas.openxmlformats.org/officeDocument/2006/relationships/hyperlink" Target="https://github.com/nyuvis/explanation_explorer" TargetMode="External"/><Relationship Id="rId4" Type="http://schemas.openxmlformats.org/officeDocument/2006/relationships/hyperlink" Target="https://github.com/andosa/treeinterpreter" TargetMode="External"/><Relationship Id="rId9" Type="http://schemas.openxmlformats.org/officeDocument/2006/relationships/hyperlink" Target="https://pair-code.github.io/what-if-tool/" TargetMode="External"/><Relationship Id="rId14" Type="http://schemas.openxmlformats.org/officeDocument/2006/relationships/hyperlink" Target="https://github.com/aaronjfisher/mcr"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IBM/AIX360" TargetMode="External"/><Relationship Id="rId13" Type="http://schemas.openxmlformats.org/officeDocument/2006/relationships/hyperlink" Target="https://github.com/ClearExplanationsAI/CLEAR" TargetMode="External"/><Relationship Id="rId18" Type="http://schemas.openxmlformats.org/officeDocument/2006/relationships/hyperlink" Target="https://github.com/kohpangwei/influence-release" TargetMode="External"/><Relationship Id="rId3" Type="http://schemas.openxmlformats.org/officeDocument/2006/relationships/hyperlink" Target="https://github.com/slundberg/shap" TargetMode="External"/><Relationship Id="rId7" Type="http://schemas.openxmlformats.org/officeDocument/2006/relationships/hyperlink" Target="https://docs.seldon.io/projects/alibi/en/stable/" TargetMode="External"/><Relationship Id="rId12" Type="http://schemas.openxmlformats.org/officeDocument/2006/relationships/hyperlink" Target="https://docs.seldon.io/projects/alibi" TargetMode="External"/><Relationship Id="rId17" Type="http://schemas.openxmlformats.org/officeDocument/2006/relationships/hyperlink" Target="https://github.com/MarcelRobeer/ContrastiveExplanation" TargetMode="External"/><Relationship Id="rId2" Type="http://schemas.openxmlformats.org/officeDocument/2006/relationships/hyperlink" Target="https://github.com/marcotcr/lime" TargetMode="External"/><Relationship Id="rId16" Type="http://schemas.openxmlformats.org/officeDocument/2006/relationships/hyperlink" Target="https://docs.seldon.io/projects/alibi/" TargetMode="External"/><Relationship Id="rId1" Type="http://schemas.openxmlformats.org/officeDocument/2006/relationships/slideLayout" Target="../slideLayouts/slideLayout6.xml"/><Relationship Id="rId6" Type="http://schemas.openxmlformats.org/officeDocument/2006/relationships/hyperlink" Target="https://github.com/GDPlumb/MAPLE" TargetMode="External"/><Relationship Id="rId11" Type="http://schemas.openxmlformats.org/officeDocument/2006/relationships/hyperlink" Target="https://ceml.readthedocs.io/en/latest/" TargetMode="External"/><Relationship Id="rId5" Type="http://schemas.openxmlformats.org/officeDocument/2006/relationships/hyperlink" Target="https://github.com/AppliedDataSciencePartners/xgboostExplainer" TargetMode="External"/><Relationship Id="rId15" Type="http://schemas.openxmlformats.org/officeDocument/2006/relationships/hyperlink" Target="https://github.com/amirhk/mace" TargetMode="External"/><Relationship Id="rId10" Type="http://schemas.openxmlformats.org/officeDocument/2006/relationships/hyperlink" Target="https://github.com/riccotti/LORE" TargetMode="External"/><Relationship Id="rId4" Type="http://schemas.openxmlformats.org/officeDocument/2006/relationships/hyperlink" Target="https://github.com/marcotcr/anchor" TargetMode="External"/><Relationship Id="rId9" Type="http://schemas.openxmlformats.org/officeDocument/2006/relationships/hyperlink" Target="https://secml.gitlab.io/" TargetMode="External"/><Relationship Id="rId14" Type="http://schemas.openxmlformats.org/officeDocument/2006/relationships/hyperlink" Target="https://github.com/MartinPawel/c-chva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hyperlink" Target="http://www.heatmapping.org/tutorial/" TargetMode="External"/><Relationship Id="rId13" Type="http://schemas.openxmlformats.org/officeDocument/2006/relationships/hyperlink" Target="https://github.com/allenai/allennlp/tree/master/allennlp/interpret" TargetMode="External"/><Relationship Id="rId3" Type="http://schemas.openxmlformats.org/officeDocument/2006/relationships/hyperlink" Target="https://github.com/marcoancona/DeepExplain" TargetMode="External"/><Relationship Id="rId7" Type="http://schemas.openxmlformats.org/officeDocument/2006/relationships/hyperlink" Target="https://github.com/tensorflow/tcav/" TargetMode="External"/><Relationship Id="rId12" Type="http://schemas.openxmlformats.org/officeDocument/2006/relationships/hyperlink" Target="https://github.com/amaiya/ktrain" TargetMode="External"/><Relationship Id="rId2" Type="http://schemas.openxmlformats.org/officeDocument/2006/relationships/hyperlink" Target="https://github.com/datamllab/xdeep" TargetMode="External"/><Relationship Id="rId1" Type="http://schemas.openxmlformats.org/officeDocument/2006/relationships/slideLayout" Target="../slideLayouts/slideLayout6.xml"/><Relationship Id="rId6" Type="http://schemas.openxmlformats.org/officeDocument/2006/relationships/hyperlink" Target="https://github.com/DanishShah/DeepDiagnosis" TargetMode="External"/><Relationship Id="rId11" Type="http://schemas.openxmlformats.org/officeDocument/2006/relationships/hyperlink" Target="https://github.com/fursovia/tcav_nlp" TargetMode="External"/><Relationship Id="rId5" Type="http://schemas.openxmlformats.org/officeDocument/2006/relationships/hyperlink" Target="https://github.com/darkonhub/darkon" TargetMode="External"/><Relationship Id="rId10" Type="http://schemas.openxmlformats.org/officeDocument/2006/relationships/hyperlink" Target="https://captum.ai/" TargetMode="External"/><Relationship Id="rId4" Type="http://schemas.openxmlformats.org/officeDocument/2006/relationships/hyperlink" Target="https://github.com/albermax/innvestigate" TargetMode="External"/><Relationship Id="rId9" Type="http://schemas.openxmlformats.org/officeDocument/2006/relationships/hyperlink" Target="http://exbert.net/" TargetMode="External"/><Relationship Id="rId14" Type="http://schemas.openxmlformats.org/officeDocument/2006/relationships/hyperlink" Target="https://github.com/ArrasL/LRP_for_LST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github.com/andreysharapov/xaience" TargetMode="External"/><Relationship Id="rId7" Type="http://schemas.openxmlformats.org/officeDocument/2006/relationships/image" Target="../media/image77.png"/><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hyperlink" Target="https://www.aiethicist.org/" TargetMode="External"/><Relationship Id="rId4" Type="http://schemas.openxmlformats.org/officeDocument/2006/relationships/hyperlink" Target="https://www.xaience.eu/"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arxiv.org/abs/1711.00399" TargetMode="External"/><Relationship Id="rId3" Type="http://schemas.openxmlformats.org/officeDocument/2006/relationships/hyperlink" Target="https://arxiv.org/abs/1705.07874" TargetMode="External"/><Relationship Id="rId7" Type="http://schemas.openxmlformats.org/officeDocument/2006/relationships/hyperlink" Target="https://homes.cs.washington.edu/~marcotcr/aaai18.pdf" TargetMode="External"/><Relationship Id="rId2" Type="http://schemas.openxmlformats.org/officeDocument/2006/relationships/hyperlink" Target="https://homes.cs.washington.edu/~marcotcr/blog/lime/" TargetMode="External"/><Relationship Id="rId1" Type="http://schemas.openxmlformats.org/officeDocument/2006/relationships/slideLayout" Target="../slideLayouts/slideLayout6.xml"/><Relationship Id="rId6" Type="http://schemas.openxmlformats.org/officeDocument/2006/relationships/hyperlink" Target="https://arxiv.org/abs/1805.10820" TargetMode="External"/><Relationship Id="rId11" Type="http://schemas.openxmlformats.org/officeDocument/2006/relationships/hyperlink" Target="https://arxiv.org/abs/1703.04730" TargetMode="External"/><Relationship Id="rId5" Type="http://schemas.openxmlformats.org/officeDocument/2006/relationships/hyperlink" Target="https://blog.ml.cmu.edu/2019/07/13/towards-interpretable-tree-ensembles/" TargetMode="External"/><Relationship Id="rId10" Type="http://schemas.openxmlformats.org/officeDocument/2006/relationships/hyperlink" Target="https://arxiv.org/abs/1802.07623" TargetMode="External"/><Relationship Id="rId4" Type="http://schemas.openxmlformats.org/officeDocument/2006/relationships/hyperlink" Target="https://arxiv.org/abs/2004.00668" TargetMode="External"/><Relationship Id="rId9" Type="http://schemas.openxmlformats.org/officeDocument/2006/relationships/hyperlink" Target="http://arxiv.org/abs/1806.07470"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en-US" dirty="0"/>
              <a:t>Explainable AI </a:t>
            </a:r>
            <a:r>
              <a:rPr lang="en-US"/>
              <a:t>in retail</a:t>
            </a:r>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72" y="1453974"/>
            <a:ext cx="1236862" cy="1855293"/>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256" y="1382556"/>
            <a:ext cx="1277339" cy="1926712"/>
          </a:xfrm>
          <a:prstGeom prst="rect">
            <a:avLst/>
          </a:prstGeom>
        </p:spPr>
      </p:pic>
      <p:pic>
        <p:nvPicPr>
          <p:cNvPr id="6" name="Grafik 5" descr="Ein Bild, das Text enthält.&#10;&#10;Automatisch generierte Beschreibung">
            <a:extLst>
              <a:ext uri="{FF2B5EF4-FFF2-40B4-BE49-F238E27FC236}">
                <a16:creationId xmlns:a16="http://schemas.microsoft.com/office/drawing/2014/main" id="{74962FA2-B4F3-5344-8B96-78B3B8258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394" y="1382556"/>
            <a:ext cx="1277134" cy="1926712"/>
          </a:xfrm>
          <a:prstGeom prst="rect">
            <a:avLst/>
          </a:prstGeom>
        </p:spPr>
      </p:pic>
      <p:pic>
        <p:nvPicPr>
          <p:cNvPr id="10" name="Grafik 9" descr="Ein Bild, das sitzend, haltend, Mann, Foto enthält.&#10;&#10;Automatisch generierte Beschreibung">
            <a:extLst>
              <a:ext uri="{FF2B5EF4-FFF2-40B4-BE49-F238E27FC236}">
                <a16:creationId xmlns:a16="http://schemas.microsoft.com/office/drawing/2014/main" id="{ED865274-4D22-7449-968D-F591FDAF0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164" y="1347880"/>
            <a:ext cx="1312338" cy="1998791"/>
          </a:xfrm>
          <a:prstGeom prst="rect">
            <a:avLst/>
          </a:prstGeom>
        </p:spPr>
      </p:pic>
      <p:pic>
        <p:nvPicPr>
          <p:cNvPr id="14" name="Grafik 13" descr="Ein Bild, das Screenshot enthält.&#10;&#10;Automatisch generierte Beschreibung">
            <a:extLst>
              <a:ext uri="{FF2B5EF4-FFF2-40B4-BE49-F238E27FC236}">
                <a16:creationId xmlns:a16="http://schemas.microsoft.com/office/drawing/2014/main" id="{ED702740-C55A-BF49-953E-AAEAFF7859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3699" y="3548569"/>
            <a:ext cx="1342480" cy="1962868"/>
          </a:xfrm>
          <a:prstGeom prst="rect">
            <a:avLst/>
          </a:prstGeom>
        </p:spPr>
      </p:pic>
      <p:pic>
        <p:nvPicPr>
          <p:cNvPr id="16" name="Grafik 15" descr="Ein Bild, das Text, Person, Hand, haltend enthält.&#10;&#10;Automatisch generierte Beschreibung">
            <a:extLst>
              <a:ext uri="{FF2B5EF4-FFF2-40B4-BE49-F238E27FC236}">
                <a16:creationId xmlns:a16="http://schemas.microsoft.com/office/drawing/2014/main" id="{D322442A-CD41-1648-B744-7832EFF20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2115" y="3564834"/>
            <a:ext cx="1312339" cy="1980021"/>
          </a:xfrm>
          <a:prstGeom prst="rect">
            <a:avLst/>
          </a:prstGeom>
        </p:spPr>
      </p:pic>
      <p:pic>
        <p:nvPicPr>
          <p:cNvPr id="18" name="Grafik 17" descr="Ein Bild, das Schild enthält.&#10;&#10;Automatisch generierte Beschreibung">
            <a:extLst>
              <a:ext uri="{FF2B5EF4-FFF2-40B4-BE49-F238E27FC236}">
                <a16:creationId xmlns:a16="http://schemas.microsoft.com/office/drawing/2014/main" id="{D98031A8-638B-3849-ABDA-A014CACBD8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231" y="3441745"/>
            <a:ext cx="1342480" cy="2000959"/>
          </a:xfrm>
          <a:prstGeom prst="rect">
            <a:avLst/>
          </a:prstGeom>
        </p:spPr>
      </p:pic>
      <p:pic>
        <p:nvPicPr>
          <p:cNvPr id="20" name="Grafik 19">
            <a:extLst>
              <a:ext uri="{FF2B5EF4-FFF2-40B4-BE49-F238E27FC236}">
                <a16:creationId xmlns:a16="http://schemas.microsoft.com/office/drawing/2014/main" id="{C6D2D2B1-54C0-874D-915B-B95896DFDB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504" y="3507074"/>
            <a:ext cx="1364500" cy="1962867"/>
          </a:xfrm>
          <a:prstGeom prst="rect">
            <a:avLst/>
          </a:prstGeom>
        </p:spPr>
      </p:pic>
      <p:pic>
        <p:nvPicPr>
          <p:cNvPr id="22" name="Grafik 21" descr="Ein Bild, das draußen, grün, Gras, Schild enthält.&#10;&#10;Automatisch generierte Beschreibung">
            <a:extLst>
              <a:ext uri="{FF2B5EF4-FFF2-40B4-BE49-F238E27FC236}">
                <a16:creationId xmlns:a16="http://schemas.microsoft.com/office/drawing/2014/main" id="{8939AC43-1FA1-CB41-8E6B-9E47DC4C25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8386" y="1356458"/>
            <a:ext cx="1267679" cy="1957224"/>
          </a:xfrm>
          <a:prstGeom prst="rect">
            <a:avLst/>
          </a:prstGeom>
        </p:spPr>
      </p:pic>
      <p:pic>
        <p:nvPicPr>
          <p:cNvPr id="24" name="Grafik 23" descr="Ein Bild, das Screenshot, Computer enthält.&#10;&#10;Automatisch generierte Beschreibung">
            <a:extLst>
              <a:ext uri="{FF2B5EF4-FFF2-40B4-BE49-F238E27FC236}">
                <a16:creationId xmlns:a16="http://schemas.microsoft.com/office/drawing/2014/main" id="{34796345-46CF-A943-AAFD-E8D36C1E6F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94093" y="1356458"/>
            <a:ext cx="1279342" cy="1962868"/>
          </a:xfrm>
          <a:prstGeom prst="rect">
            <a:avLst/>
          </a:prstGeom>
        </p:spPr>
      </p:pic>
      <p:pic>
        <p:nvPicPr>
          <p:cNvPr id="26" name="Grafik 25" descr="Ein Bild, das blau, sitzend, haltend, Bus enthält.&#10;&#10;Automatisch generierte Beschreibung">
            <a:extLst>
              <a:ext uri="{FF2B5EF4-FFF2-40B4-BE49-F238E27FC236}">
                <a16:creationId xmlns:a16="http://schemas.microsoft.com/office/drawing/2014/main" id="{B306785D-B436-6747-B1DF-408EADCDA5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59485" y="3562644"/>
            <a:ext cx="1326580" cy="1982211"/>
          </a:xfrm>
          <a:prstGeom prst="rect">
            <a:avLst/>
          </a:prstGeom>
        </p:spPr>
      </p:pic>
      <p:pic>
        <p:nvPicPr>
          <p:cNvPr id="30" name="Grafik 29">
            <a:extLst>
              <a:ext uri="{FF2B5EF4-FFF2-40B4-BE49-F238E27FC236}">
                <a16:creationId xmlns:a16="http://schemas.microsoft.com/office/drawing/2014/main" id="{8EFA6169-A401-7841-ABF5-8B7520D72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1096" y="3581988"/>
            <a:ext cx="1312339" cy="1982211"/>
          </a:xfrm>
          <a:prstGeom prst="rect">
            <a:avLst/>
          </a:prstGeom>
        </p:spPr>
      </p:pic>
      <p:pic>
        <p:nvPicPr>
          <p:cNvPr id="32" name="Grafik 31" descr="Ein Bild, das Text, Laptop, Computer, Telefon enthält.&#10;&#10;Automatisch generierte Beschreibung">
            <a:extLst>
              <a:ext uri="{FF2B5EF4-FFF2-40B4-BE49-F238E27FC236}">
                <a16:creationId xmlns:a16="http://schemas.microsoft.com/office/drawing/2014/main" id="{125273D4-8690-B442-ADB7-DD500D987E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07488" y="1356457"/>
            <a:ext cx="1279342" cy="1968915"/>
          </a:xfrm>
          <a:prstGeom prst="rect">
            <a:avLst/>
          </a:prstGeom>
        </p:spPr>
      </p:pic>
      <p:pic>
        <p:nvPicPr>
          <p:cNvPr id="12" name="Grafik 11">
            <a:extLst>
              <a:ext uri="{FF2B5EF4-FFF2-40B4-BE49-F238E27FC236}">
                <a16:creationId xmlns:a16="http://schemas.microsoft.com/office/drawing/2014/main" id="{A583B10A-59F7-6347-A90F-9BF4EE44739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07488" y="3578407"/>
            <a:ext cx="1534911" cy="1982211"/>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0FEB16-B35E-5146-BC26-65B0CA85206C}"/>
              </a:ext>
            </a:extLst>
          </p:cNvPr>
          <p:cNvSpPr>
            <a:spLocks noGrp="1"/>
          </p:cNvSpPr>
          <p:nvPr>
            <p:ph type="title"/>
          </p:nvPr>
        </p:nvSpPr>
        <p:spPr/>
        <p:txBody>
          <a:bodyPr/>
          <a:lstStyle/>
          <a:p>
            <a:r>
              <a:rPr lang="de-DE" dirty="0"/>
              <a:t>Commercial </a:t>
            </a:r>
            <a:r>
              <a:rPr lang="de-DE" dirty="0" err="1"/>
              <a:t>products</a:t>
            </a:r>
            <a:endParaRPr lang="de-DE" dirty="0"/>
          </a:p>
        </p:txBody>
      </p:sp>
      <p:sp>
        <p:nvSpPr>
          <p:cNvPr id="3" name="Untertitel 2">
            <a:extLst>
              <a:ext uri="{FF2B5EF4-FFF2-40B4-BE49-F238E27FC236}">
                <a16:creationId xmlns:a16="http://schemas.microsoft.com/office/drawing/2014/main" id="{F05EEC28-C79D-BC48-AC50-C78AB976C2E1}"/>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BE22BA87-BA6D-BC47-BEFC-C9DAE3C0870F}"/>
              </a:ext>
            </a:extLst>
          </p:cNvPr>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13" name="Grafik 12">
            <a:extLst>
              <a:ext uri="{FF2B5EF4-FFF2-40B4-BE49-F238E27FC236}">
                <a16:creationId xmlns:a16="http://schemas.microsoft.com/office/drawing/2014/main" id="{DA452579-2E57-CC48-83BC-E9DF1BEBA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440461"/>
            <a:ext cx="3512338" cy="426563"/>
          </a:xfrm>
          <a:prstGeom prst="rect">
            <a:avLst/>
          </a:prstGeom>
        </p:spPr>
      </p:pic>
      <p:pic>
        <p:nvPicPr>
          <p:cNvPr id="15" name="Grafik 14">
            <a:extLst>
              <a:ext uri="{FF2B5EF4-FFF2-40B4-BE49-F238E27FC236}">
                <a16:creationId xmlns:a16="http://schemas.microsoft.com/office/drawing/2014/main" id="{EED00303-482F-D940-B0FD-81BCB298F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499" y="2052392"/>
            <a:ext cx="1920608" cy="671363"/>
          </a:xfrm>
          <a:prstGeom prst="rect">
            <a:avLst/>
          </a:prstGeom>
        </p:spPr>
      </p:pic>
      <p:pic>
        <p:nvPicPr>
          <p:cNvPr id="17" name="Grafik 16" descr="Ein Bild, das Ball, Mann, Spieler, Zeichnung enthält.&#10;&#10;Automatisch generierte Beschreibung">
            <a:extLst>
              <a:ext uri="{FF2B5EF4-FFF2-40B4-BE49-F238E27FC236}">
                <a16:creationId xmlns:a16="http://schemas.microsoft.com/office/drawing/2014/main" id="{0F17369F-DB61-F941-BC11-0AB3EF5C5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702" y="2922693"/>
            <a:ext cx="1439427" cy="867600"/>
          </a:xfrm>
          <a:prstGeom prst="rect">
            <a:avLst/>
          </a:prstGeom>
        </p:spPr>
      </p:pic>
      <p:pic>
        <p:nvPicPr>
          <p:cNvPr id="19" name="Grafik 18" descr="Ein Bild, das Zeichnung enthält.&#10;&#10;Automatisch generierte Beschreibung">
            <a:extLst>
              <a:ext uri="{FF2B5EF4-FFF2-40B4-BE49-F238E27FC236}">
                <a16:creationId xmlns:a16="http://schemas.microsoft.com/office/drawing/2014/main" id="{1A2A3707-CE65-A243-A75E-FDF60A95F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201" y="1312425"/>
            <a:ext cx="1854200" cy="723900"/>
          </a:xfrm>
          <a:prstGeom prst="rect">
            <a:avLst/>
          </a:prstGeom>
        </p:spPr>
      </p:pic>
      <p:pic>
        <p:nvPicPr>
          <p:cNvPr id="21" name="Grafik 20" descr="Ein Bild, das Zeichnung enthält.&#10;&#10;Automatisch generierte Beschreibung">
            <a:extLst>
              <a:ext uri="{FF2B5EF4-FFF2-40B4-BE49-F238E27FC236}">
                <a16:creationId xmlns:a16="http://schemas.microsoft.com/office/drawing/2014/main" id="{6B1F19C1-100B-A846-AA35-22BFB48A3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702" y="4101218"/>
            <a:ext cx="1441657" cy="530158"/>
          </a:xfrm>
          <a:prstGeom prst="rect">
            <a:avLst/>
          </a:prstGeom>
        </p:spPr>
      </p:pic>
      <p:pic>
        <p:nvPicPr>
          <p:cNvPr id="23" name="Grafik 22">
            <a:extLst>
              <a:ext uri="{FF2B5EF4-FFF2-40B4-BE49-F238E27FC236}">
                <a16:creationId xmlns:a16="http://schemas.microsoft.com/office/drawing/2014/main" id="{634C0C8E-0FCF-E34B-8505-4C2354DCD9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227" y="4901930"/>
            <a:ext cx="1028700" cy="584200"/>
          </a:xfrm>
          <a:prstGeom prst="rect">
            <a:avLst/>
          </a:prstGeom>
        </p:spPr>
      </p:pic>
      <p:pic>
        <p:nvPicPr>
          <p:cNvPr id="25" name="Grafik 24" descr="Ein Bild, das Schild, Zeichnung, Essen enthält.&#10;&#10;Automatisch generierte Beschreibung">
            <a:extLst>
              <a:ext uri="{FF2B5EF4-FFF2-40B4-BE49-F238E27FC236}">
                <a16:creationId xmlns:a16="http://schemas.microsoft.com/office/drawing/2014/main" id="{E0058756-B600-8C41-82BC-9A3830B9D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4778" y="5081650"/>
            <a:ext cx="1996384" cy="751885"/>
          </a:xfrm>
          <a:prstGeom prst="rect">
            <a:avLst/>
          </a:prstGeom>
        </p:spPr>
      </p:pic>
      <p:pic>
        <p:nvPicPr>
          <p:cNvPr id="27" name="Grafik 26">
            <a:extLst>
              <a:ext uri="{FF2B5EF4-FFF2-40B4-BE49-F238E27FC236}">
                <a16:creationId xmlns:a16="http://schemas.microsoft.com/office/drawing/2014/main" id="{01863B7F-021C-4E45-91F4-25263DFA29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90701" y="3462840"/>
            <a:ext cx="1790700" cy="749300"/>
          </a:xfrm>
          <a:prstGeom prst="rect">
            <a:avLst/>
          </a:prstGeom>
        </p:spPr>
      </p:pic>
      <p:pic>
        <p:nvPicPr>
          <p:cNvPr id="29" name="Grafik 28" descr="Ein Bild, das Zeichnung enthält.&#10;&#10;Automatisch generierte Beschreibung">
            <a:extLst>
              <a:ext uri="{FF2B5EF4-FFF2-40B4-BE49-F238E27FC236}">
                <a16:creationId xmlns:a16="http://schemas.microsoft.com/office/drawing/2014/main" id="{5DA4C237-B69C-AD42-8B5B-2C8DFC2BCA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4502" y="1376196"/>
            <a:ext cx="1988265" cy="761463"/>
          </a:xfrm>
          <a:prstGeom prst="rect">
            <a:avLst/>
          </a:prstGeom>
        </p:spPr>
      </p:pic>
      <p:pic>
        <p:nvPicPr>
          <p:cNvPr id="31" name="Grafik 30" descr="Ein Bild, das draußen, Schild, Front, sitzend enthält.&#10;&#10;Automatisch generierte Beschreibung">
            <a:extLst>
              <a:ext uri="{FF2B5EF4-FFF2-40B4-BE49-F238E27FC236}">
                <a16:creationId xmlns:a16="http://schemas.microsoft.com/office/drawing/2014/main" id="{ABF2F516-68AB-8149-898D-5DAFC3C0AE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0596" y="2018731"/>
            <a:ext cx="2108200" cy="762000"/>
          </a:xfrm>
          <a:prstGeom prst="rect">
            <a:avLst/>
          </a:prstGeom>
        </p:spPr>
      </p:pic>
      <p:pic>
        <p:nvPicPr>
          <p:cNvPr id="33" name="Grafik 32" descr="Ein Bild, das Objekt, Uhr enthält.&#10;&#10;Automatisch generierte Beschreibung">
            <a:extLst>
              <a:ext uri="{FF2B5EF4-FFF2-40B4-BE49-F238E27FC236}">
                <a16:creationId xmlns:a16="http://schemas.microsoft.com/office/drawing/2014/main" id="{DFA188F6-F68B-174F-9D34-B3D5F2DEE3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25362" y="2892328"/>
            <a:ext cx="1955800" cy="482372"/>
          </a:xfrm>
          <a:prstGeom prst="rect">
            <a:avLst/>
          </a:prstGeom>
        </p:spPr>
      </p:pic>
      <p:pic>
        <p:nvPicPr>
          <p:cNvPr id="35" name="Grafik 34">
            <a:extLst>
              <a:ext uri="{FF2B5EF4-FFF2-40B4-BE49-F238E27FC236}">
                <a16:creationId xmlns:a16="http://schemas.microsoft.com/office/drawing/2014/main" id="{83A12D2D-E466-914A-9F2E-FD6B4F8534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4194" y="3504538"/>
            <a:ext cx="1955800" cy="609600"/>
          </a:xfrm>
          <a:prstGeom prst="rect">
            <a:avLst/>
          </a:prstGeom>
        </p:spPr>
      </p:pic>
      <p:pic>
        <p:nvPicPr>
          <p:cNvPr id="37" name="Grafik 36">
            <a:extLst>
              <a:ext uri="{FF2B5EF4-FFF2-40B4-BE49-F238E27FC236}">
                <a16:creationId xmlns:a16="http://schemas.microsoft.com/office/drawing/2014/main" id="{B04E2366-0C7E-6B45-B9B2-78F522389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35285" y="2043668"/>
            <a:ext cx="1854200" cy="745407"/>
          </a:xfrm>
          <a:prstGeom prst="rect">
            <a:avLst/>
          </a:prstGeom>
        </p:spPr>
      </p:pic>
      <p:pic>
        <p:nvPicPr>
          <p:cNvPr id="39" name="Grafik 38" descr="Ein Bild, das Licht enthält.&#10;&#10;Automatisch generierte Beschreibung">
            <a:extLst>
              <a:ext uri="{FF2B5EF4-FFF2-40B4-BE49-F238E27FC236}">
                <a16:creationId xmlns:a16="http://schemas.microsoft.com/office/drawing/2014/main" id="{8130FF73-BF03-D94C-B059-04F08F751C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6864" y="1474051"/>
            <a:ext cx="1201609" cy="535170"/>
          </a:xfrm>
          <a:prstGeom prst="rect">
            <a:avLst/>
          </a:prstGeom>
        </p:spPr>
      </p:pic>
      <p:pic>
        <p:nvPicPr>
          <p:cNvPr id="41" name="Grafik 40" descr="Ein Bild, das Zeichnung enthält.&#10;&#10;Automatisch generierte Beschreibung">
            <a:extLst>
              <a:ext uri="{FF2B5EF4-FFF2-40B4-BE49-F238E27FC236}">
                <a16:creationId xmlns:a16="http://schemas.microsoft.com/office/drawing/2014/main" id="{C332080D-823E-124C-B9E0-1C92662ECE0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27201" y="2905151"/>
            <a:ext cx="1438018" cy="523849"/>
          </a:xfrm>
          <a:prstGeom prst="rect">
            <a:avLst/>
          </a:prstGeom>
        </p:spPr>
      </p:pic>
      <p:pic>
        <p:nvPicPr>
          <p:cNvPr id="43" name="Grafik 42" descr="Ein Bild, das Zeichnung, Essen, Licht enthält.&#10;&#10;Automatisch generierte Beschreibung">
            <a:extLst>
              <a:ext uri="{FF2B5EF4-FFF2-40B4-BE49-F238E27FC236}">
                <a16:creationId xmlns:a16="http://schemas.microsoft.com/office/drawing/2014/main" id="{7E4090AD-643C-EF44-BF1B-5634886EF1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54194" y="4293858"/>
            <a:ext cx="2527300" cy="608072"/>
          </a:xfrm>
          <a:prstGeom prst="rect">
            <a:avLst/>
          </a:prstGeom>
        </p:spPr>
      </p:pic>
      <p:pic>
        <p:nvPicPr>
          <p:cNvPr id="45" name="Grafik 44">
            <a:extLst>
              <a:ext uri="{FF2B5EF4-FFF2-40B4-BE49-F238E27FC236}">
                <a16:creationId xmlns:a16="http://schemas.microsoft.com/office/drawing/2014/main" id="{A135A876-7EC8-7043-B3C2-E91E6AE540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85053" y="2173546"/>
            <a:ext cx="2055427" cy="1231058"/>
          </a:xfrm>
          <a:prstGeom prst="rect">
            <a:avLst/>
          </a:prstGeom>
        </p:spPr>
      </p:pic>
      <p:pic>
        <p:nvPicPr>
          <p:cNvPr id="47" name="Grafik 46">
            <a:extLst>
              <a:ext uri="{FF2B5EF4-FFF2-40B4-BE49-F238E27FC236}">
                <a16:creationId xmlns:a16="http://schemas.microsoft.com/office/drawing/2014/main" id="{CA82AF8A-D765-0745-A7A0-708A8D7D808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065329" y="4328751"/>
            <a:ext cx="2260600" cy="800100"/>
          </a:xfrm>
          <a:prstGeom prst="rect">
            <a:avLst/>
          </a:prstGeom>
        </p:spPr>
      </p:pic>
      <p:pic>
        <p:nvPicPr>
          <p:cNvPr id="49" name="Grafik 48">
            <a:extLst>
              <a:ext uri="{FF2B5EF4-FFF2-40B4-BE49-F238E27FC236}">
                <a16:creationId xmlns:a16="http://schemas.microsoft.com/office/drawing/2014/main" id="{C5CA683C-4358-FC49-BBBD-89D476E7551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0508" y="3580330"/>
            <a:ext cx="1905000" cy="774700"/>
          </a:xfrm>
          <a:prstGeom prst="rect">
            <a:avLst/>
          </a:prstGeom>
        </p:spPr>
      </p:pic>
      <p:pic>
        <p:nvPicPr>
          <p:cNvPr id="51" name="Grafik 50">
            <a:extLst>
              <a:ext uri="{FF2B5EF4-FFF2-40B4-BE49-F238E27FC236}">
                <a16:creationId xmlns:a16="http://schemas.microsoft.com/office/drawing/2014/main" id="{1D1B62A3-E5FB-B445-98BE-0E95676C6BD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90701" y="5246025"/>
            <a:ext cx="2349500" cy="863600"/>
          </a:xfrm>
          <a:prstGeom prst="rect">
            <a:avLst/>
          </a:prstGeom>
        </p:spPr>
      </p:pic>
      <p:pic>
        <p:nvPicPr>
          <p:cNvPr id="53" name="Grafik 52" descr="Ein Bild, das Zeichnung enthält.&#10;&#10;Automatisch generierte Beschreibung">
            <a:extLst>
              <a:ext uri="{FF2B5EF4-FFF2-40B4-BE49-F238E27FC236}">
                <a16:creationId xmlns:a16="http://schemas.microsoft.com/office/drawing/2014/main" id="{AF6C19BC-5C50-BB41-8AC6-DEA3BB53E1D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2261" y="4530756"/>
            <a:ext cx="1562100" cy="660400"/>
          </a:xfrm>
          <a:prstGeom prst="rect">
            <a:avLst/>
          </a:prstGeom>
        </p:spPr>
      </p:pic>
      <p:pic>
        <p:nvPicPr>
          <p:cNvPr id="55" name="Grafik 54" descr="Ein Bild, das Zeichnung enthält.&#10;&#10;Automatisch generierte Beschreibung">
            <a:extLst>
              <a:ext uri="{FF2B5EF4-FFF2-40B4-BE49-F238E27FC236}">
                <a16:creationId xmlns:a16="http://schemas.microsoft.com/office/drawing/2014/main" id="{DF1AE9C2-E12F-EA4D-8734-B1D0D7341F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49740" y="5304577"/>
            <a:ext cx="2374900" cy="787400"/>
          </a:xfrm>
          <a:prstGeom prst="rect">
            <a:avLst/>
          </a:prstGeom>
        </p:spPr>
      </p:pic>
      <p:pic>
        <p:nvPicPr>
          <p:cNvPr id="57" name="Grafik 56" descr="Ein Bild, das Zeichnung, Schild enthält.&#10;&#10;Automatisch generierte Beschreibung">
            <a:extLst>
              <a:ext uri="{FF2B5EF4-FFF2-40B4-BE49-F238E27FC236}">
                <a16:creationId xmlns:a16="http://schemas.microsoft.com/office/drawing/2014/main" id="{8993D1AF-7849-344F-A53B-4A718A402F72}"/>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37081" y="1444206"/>
            <a:ext cx="1130300" cy="901700"/>
          </a:xfrm>
          <a:prstGeom prst="rect">
            <a:avLst/>
          </a:prstGeom>
        </p:spPr>
      </p:pic>
      <p:pic>
        <p:nvPicPr>
          <p:cNvPr id="59" name="Grafik 58" descr="Ein Bild, das Zeichnung enthält.&#10;&#10;Automatisch generierte Beschreibung">
            <a:extLst>
              <a:ext uri="{FF2B5EF4-FFF2-40B4-BE49-F238E27FC236}">
                <a16:creationId xmlns:a16="http://schemas.microsoft.com/office/drawing/2014/main" id="{5DAA5AA3-A267-354C-A676-4C8FDEA46F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283254" y="2451736"/>
            <a:ext cx="876300" cy="863600"/>
          </a:xfrm>
          <a:prstGeom prst="rect">
            <a:avLst/>
          </a:prstGeom>
        </p:spPr>
      </p:pic>
      <p:pic>
        <p:nvPicPr>
          <p:cNvPr id="61" name="Grafik 60" descr="Ein Bild, das Objekt, Uhr enthält.&#10;&#10;Automatisch generierte Beschreibung">
            <a:extLst>
              <a:ext uri="{FF2B5EF4-FFF2-40B4-BE49-F238E27FC236}">
                <a16:creationId xmlns:a16="http://schemas.microsoft.com/office/drawing/2014/main" id="{8C6F8874-99B4-C448-8957-C86C5966DB6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600087" y="3440630"/>
            <a:ext cx="1752600" cy="914400"/>
          </a:xfrm>
          <a:prstGeom prst="rect">
            <a:avLst/>
          </a:prstGeom>
        </p:spPr>
      </p:pic>
      <p:pic>
        <p:nvPicPr>
          <p:cNvPr id="63" name="Grafik 62" descr="Ein Bild, das Zeichnung enthält.&#10;&#10;Automatisch generierte Beschreibung">
            <a:extLst>
              <a:ext uri="{FF2B5EF4-FFF2-40B4-BE49-F238E27FC236}">
                <a16:creationId xmlns:a16="http://schemas.microsoft.com/office/drawing/2014/main" id="{702A59CE-0DB2-2E41-8996-96DF8DFB643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064041" y="4530756"/>
            <a:ext cx="2670874" cy="638456"/>
          </a:xfrm>
          <a:prstGeom prst="rect">
            <a:avLst/>
          </a:prstGeom>
        </p:spPr>
      </p:pic>
    </p:spTree>
    <p:extLst>
      <p:ext uri="{BB962C8B-B14F-4D97-AF65-F5344CB8AC3E}">
        <p14:creationId xmlns:p14="http://schemas.microsoft.com/office/powerpoint/2010/main" val="22699727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0B3F1F-3EB5-1A4F-83A1-5DA0E007EA53}"/>
              </a:ext>
            </a:extLst>
          </p:cNvPr>
          <p:cNvSpPr>
            <a:spLocks noGrp="1"/>
          </p:cNvSpPr>
          <p:nvPr>
            <p:ph type="title"/>
          </p:nvPr>
        </p:nvSpPr>
        <p:spPr/>
        <p:txBody>
          <a:bodyPr/>
          <a:lstStyle/>
          <a:p>
            <a:r>
              <a:rPr lang="de-DE" dirty="0"/>
              <a:t>XAI </a:t>
            </a:r>
            <a:r>
              <a:rPr lang="de-DE" dirty="0" err="1"/>
              <a:t>is</a:t>
            </a:r>
            <a:r>
              <a:rPr lang="de-DE" dirty="0"/>
              <a:t> </a:t>
            </a:r>
            <a:r>
              <a:rPr lang="de-DE" dirty="0" err="1"/>
              <a:t>hard</a:t>
            </a:r>
            <a:endParaRPr lang="de-DE" dirty="0"/>
          </a:p>
        </p:txBody>
      </p:sp>
      <p:sp>
        <p:nvSpPr>
          <p:cNvPr id="3" name="Untertitel 2">
            <a:extLst>
              <a:ext uri="{FF2B5EF4-FFF2-40B4-BE49-F238E27FC236}">
                <a16:creationId xmlns:a16="http://schemas.microsoft.com/office/drawing/2014/main" id="{9309E5C3-1540-8B4C-AA67-AD6E792FDEAD}"/>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0744FA67-7EC5-4C49-A2E4-9F2F40F99A80}"/>
              </a:ext>
            </a:extLst>
          </p:cNvPr>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sp>
        <p:nvSpPr>
          <p:cNvPr id="4" name="Oval 3">
            <a:extLst>
              <a:ext uri="{FF2B5EF4-FFF2-40B4-BE49-F238E27FC236}">
                <a16:creationId xmlns:a16="http://schemas.microsoft.com/office/drawing/2014/main" id="{E6A4085C-4794-C44D-BFD8-0193F92015D1}"/>
              </a:ext>
            </a:extLst>
          </p:cNvPr>
          <p:cNvSpPr/>
          <p:nvPr/>
        </p:nvSpPr>
        <p:spPr bwMode="gray">
          <a:xfrm>
            <a:off x="2019300" y="2211540"/>
            <a:ext cx="3238500" cy="310335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7" name="Oval 6">
            <a:extLst>
              <a:ext uri="{FF2B5EF4-FFF2-40B4-BE49-F238E27FC236}">
                <a16:creationId xmlns:a16="http://schemas.microsoft.com/office/drawing/2014/main" id="{E559C978-2755-3143-B646-8951B4A4F63F}"/>
              </a:ext>
            </a:extLst>
          </p:cNvPr>
          <p:cNvSpPr/>
          <p:nvPr/>
        </p:nvSpPr>
        <p:spPr bwMode="gray">
          <a:xfrm>
            <a:off x="4914900" y="1657297"/>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8" name="Oval 7">
            <a:extLst>
              <a:ext uri="{FF2B5EF4-FFF2-40B4-BE49-F238E27FC236}">
                <a16:creationId xmlns:a16="http://schemas.microsoft.com/office/drawing/2014/main" id="{63F93DF7-0690-EB47-B435-6B1C0538944C}"/>
              </a:ext>
            </a:extLst>
          </p:cNvPr>
          <p:cNvSpPr/>
          <p:nvPr/>
        </p:nvSpPr>
        <p:spPr bwMode="gray">
          <a:xfrm>
            <a:off x="3771900" y="2945611"/>
            <a:ext cx="3238500" cy="2987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9" name="Textfeld 8">
            <a:extLst>
              <a:ext uri="{FF2B5EF4-FFF2-40B4-BE49-F238E27FC236}">
                <a16:creationId xmlns:a16="http://schemas.microsoft.com/office/drawing/2014/main" id="{3316FBF6-2114-404E-82A6-7A579EB7435D}"/>
              </a:ext>
            </a:extLst>
          </p:cNvPr>
          <p:cNvSpPr txBox="1"/>
          <p:nvPr/>
        </p:nvSpPr>
        <p:spPr bwMode="gray">
          <a:xfrm>
            <a:off x="2768600" y="3251200"/>
            <a:ext cx="1282700" cy="317500"/>
          </a:xfrm>
          <a:prstGeom prst="rect">
            <a:avLst/>
          </a:prstGeom>
          <a:noFill/>
        </p:spPr>
        <p:txBody>
          <a:bodyPr wrap="square" lIns="0" tIns="0" rIns="0" bIns="0" rtlCol="0">
            <a:noAutofit/>
          </a:bodyPr>
          <a:lstStyle/>
          <a:p>
            <a:r>
              <a:rPr lang="de-DE" sz="1800" dirty="0"/>
              <a:t>Technical</a:t>
            </a:r>
          </a:p>
        </p:txBody>
      </p:sp>
      <p:sp>
        <p:nvSpPr>
          <p:cNvPr id="10" name="Textfeld 9">
            <a:extLst>
              <a:ext uri="{FF2B5EF4-FFF2-40B4-BE49-F238E27FC236}">
                <a16:creationId xmlns:a16="http://schemas.microsoft.com/office/drawing/2014/main" id="{25427394-459D-3749-870B-C63EBF773901}"/>
              </a:ext>
            </a:extLst>
          </p:cNvPr>
          <p:cNvSpPr txBox="1"/>
          <p:nvPr/>
        </p:nvSpPr>
        <p:spPr bwMode="gray">
          <a:xfrm>
            <a:off x="5530850" y="2345862"/>
            <a:ext cx="2006600" cy="419100"/>
          </a:xfrm>
          <a:prstGeom prst="rect">
            <a:avLst/>
          </a:prstGeom>
          <a:noFill/>
        </p:spPr>
        <p:txBody>
          <a:bodyPr wrap="square" lIns="0" tIns="0" rIns="0" bIns="0" rtlCol="0">
            <a:noAutofit/>
          </a:bodyPr>
          <a:lstStyle/>
          <a:p>
            <a:r>
              <a:rPr lang="de-DE" sz="1800" dirty="0" err="1"/>
              <a:t>Psycology</a:t>
            </a:r>
            <a:r>
              <a:rPr lang="de-DE" sz="1800" dirty="0"/>
              <a:t>/</a:t>
            </a:r>
            <a:r>
              <a:rPr lang="de-DE" sz="1800" dirty="0" err="1"/>
              <a:t>Social</a:t>
            </a:r>
            <a:endParaRPr lang="de-DE" sz="1800" dirty="0"/>
          </a:p>
        </p:txBody>
      </p:sp>
      <p:sp>
        <p:nvSpPr>
          <p:cNvPr id="11" name="Textfeld 10">
            <a:extLst>
              <a:ext uri="{FF2B5EF4-FFF2-40B4-BE49-F238E27FC236}">
                <a16:creationId xmlns:a16="http://schemas.microsoft.com/office/drawing/2014/main" id="{3566FBC7-CB4A-214F-9AD3-1684A96318E6}"/>
              </a:ext>
            </a:extLst>
          </p:cNvPr>
          <p:cNvSpPr txBox="1"/>
          <p:nvPr/>
        </p:nvSpPr>
        <p:spPr bwMode="gray">
          <a:xfrm>
            <a:off x="5213350" y="5090759"/>
            <a:ext cx="1308100" cy="242303"/>
          </a:xfrm>
          <a:prstGeom prst="rect">
            <a:avLst/>
          </a:prstGeom>
          <a:noFill/>
        </p:spPr>
        <p:txBody>
          <a:bodyPr wrap="square" lIns="0" tIns="0" rIns="0" bIns="0" rtlCol="0">
            <a:noAutofit/>
          </a:bodyPr>
          <a:lstStyle/>
          <a:p>
            <a:r>
              <a:rPr lang="de-DE" sz="1800" dirty="0"/>
              <a:t>Legal</a:t>
            </a:r>
          </a:p>
        </p:txBody>
      </p:sp>
    </p:spTree>
    <p:extLst>
      <p:ext uri="{BB962C8B-B14F-4D97-AF65-F5344CB8AC3E}">
        <p14:creationId xmlns:p14="http://schemas.microsoft.com/office/powerpoint/2010/main" val="12734066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09"/>
            <a:ext cx="2251710" cy="2458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Association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Bayesian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networks</a:t>
            </a:r>
            <a:r>
              <a:rPr lang="de-DE" b="1" dirty="0">
                <a:solidFill>
                  <a:schemeClr val="accent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5872904"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5883371"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8473442" y="2766060"/>
            <a:ext cx="2334672" cy="7155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8568690" y="4000499"/>
            <a:ext cx="3623310" cy="202389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Influence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function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a:extLst>
              <a:ext uri="{FF2B5EF4-FFF2-40B4-BE49-F238E27FC236}">
                <a16:creationId xmlns:a16="http://schemas.microsoft.com/office/drawing/2014/main" id="{E0488A84-1C12-B645-960A-46A24B900EC5}"/>
              </a:ext>
            </a:extLst>
          </p:cNvPr>
          <p:cNvSpPr/>
          <p:nvPr/>
        </p:nvSpPr>
        <p:spPr bwMode="gray">
          <a:xfrm>
            <a:off x="3423285" y="2741655"/>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distillation</a:t>
            </a:r>
            <a:endParaRPr lang="de-DE" sz="1800" dirty="0"/>
          </a:p>
        </p:txBody>
      </p:sp>
      <p:sp>
        <p:nvSpPr>
          <p:cNvPr id="17" name="Textfeld 16">
            <a:extLst>
              <a:ext uri="{FF2B5EF4-FFF2-40B4-BE49-F238E27FC236}">
                <a16:creationId xmlns:a16="http://schemas.microsoft.com/office/drawing/2014/main" id="{B35D0DC2-509C-264D-A521-901A17B0F7E3}"/>
              </a:ext>
            </a:extLst>
          </p:cNvPr>
          <p:cNvSpPr txBox="1"/>
          <p:nvPr/>
        </p:nvSpPr>
        <p:spPr bwMode="gray">
          <a:xfrm>
            <a:off x="3423285" y="3968989"/>
            <a:ext cx="2301119" cy="1665692"/>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Convert</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tree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cxnSp>
        <p:nvCxnSpPr>
          <p:cNvPr id="19" name="Gerade Verbindung mit Pfeil 18">
            <a:extLst>
              <a:ext uri="{FF2B5EF4-FFF2-40B4-BE49-F238E27FC236}">
                <a16:creationId xmlns:a16="http://schemas.microsoft.com/office/drawing/2014/main" id="{EA4DC217-7A77-E54E-9FA5-0589DBD6BEF4}"/>
              </a:ext>
            </a:extLst>
          </p:cNvPr>
          <p:cNvCxnSpPr>
            <a:cxnSpLocks/>
          </p:cNvCxnSpPr>
          <p:nvPr/>
        </p:nvCxnSpPr>
        <p:spPr bwMode="gray">
          <a:xfrm>
            <a:off x="5949637" y="2418320"/>
            <a:ext cx="146363" cy="22201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30C2D88-EB95-5041-952A-EBC00FBE2082}"/>
              </a:ext>
            </a:extLst>
          </p:cNvPr>
          <p:cNvSpPr/>
          <p:nvPr/>
        </p:nvSpPr>
        <p:spPr bwMode="gray">
          <a:xfrm>
            <a:off x="7981619" y="2057400"/>
            <a:ext cx="4227341" cy="446399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55614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pic>
        <p:nvPicPr>
          <p:cNvPr id="6" name="Grafik 5">
            <a:extLst>
              <a:ext uri="{FF2B5EF4-FFF2-40B4-BE49-F238E27FC236}">
                <a16:creationId xmlns:a16="http://schemas.microsoft.com/office/drawing/2014/main" id="{01C4091B-EF47-014D-8D7D-C52292CBD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85" y="4220599"/>
            <a:ext cx="2444491" cy="2444491"/>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a:t>Stakeholder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9988" y="4547976"/>
            <a:ext cx="7511089" cy="1989878"/>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7130" y="1255152"/>
            <a:ext cx="6071824" cy="5025742"/>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17B2AB-E64B-0C4D-8BD4-1018234F04D6}"/>
              </a:ext>
            </a:extLst>
          </p:cNvPr>
          <p:cNvSpPr>
            <a:spLocks noGrp="1"/>
          </p:cNvSpPr>
          <p:nvPr>
            <p:ph type="title"/>
          </p:nvPr>
        </p:nvSpPr>
        <p:spPr/>
        <p:txBody>
          <a:bodyPr/>
          <a:lstStyle/>
          <a:p>
            <a:r>
              <a:rPr lang="de-DE" dirty="0"/>
              <a:t>Software </a:t>
            </a:r>
            <a:r>
              <a:rPr lang="de-DE" dirty="0" err="1"/>
              <a:t>for</a:t>
            </a:r>
            <a:r>
              <a:rPr lang="de-DE" dirty="0"/>
              <a:t> Glass Box </a:t>
            </a:r>
            <a:r>
              <a:rPr lang="de-DE" dirty="0" err="1"/>
              <a:t>models</a:t>
            </a:r>
            <a:endParaRPr lang="de-DE" dirty="0"/>
          </a:p>
        </p:txBody>
      </p:sp>
      <p:sp>
        <p:nvSpPr>
          <p:cNvPr id="3" name="Untertitel 2">
            <a:extLst>
              <a:ext uri="{FF2B5EF4-FFF2-40B4-BE49-F238E27FC236}">
                <a16:creationId xmlns:a16="http://schemas.microsoft.com/office/drawing/2014/main" id="{1E92699B-AD24-9849-B818-184AA46AE934}"/>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518FCD2-EFCD-8E4A-BE82-FB5E933466CC}"/>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6" name="Textplatzhalter 5">
            <a:extLst>
              <a:ext uri="{FF2B5EF4-FFF2-40B4-BE49-F238E27FC236}">
                <a16:creationId xmlns:a16="http://schemas.microsoft.com/office/drawing/2014/main" id="{253F3E95-71B3-2146-853A-53F6F4E92BCC}"/>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Standard </a:t>
            </a:r>
            <a:r>
              <a:rPr lang="de-DE" dirty="0" err="1"/>
              <a:t>methods</a:t>
            </a:r>
            <a:r>
              <a:rPr lang="de-DE" dirty="0"/>
              <a:t> like </a:t>
            </a:r>
            <a:r>
              <a:rPr lang="de-DE" dirty="0" err="1"/>
              <a:t>regressions</a:t>
            </a:r>
            <a:r>
              <a:rPr lang="de-DE" dirty="0"/>
              <a:t> </a:t>
            </a:r>
            <a:r>
              <a:rPr lang="de-DE" dirty="0" err="1"/>
              <a:t>and</a:t>
            </a:r>
            <a:r>
              <a:rPr lang="de-DE" dirty="0"/>
              <a:t> </a:t>
            </a:r>
            <a:r>
              <a:rPr lang="de-DE" dirty="0" err="1"/>
              <a:t>decision</a:t>
            </a:r>
            <a:r>
              <a:rPr lang="de-DE" dirty="0"/>
              <a:t> </a:t>
            </a:r>
            <a:r>
              <a:rPr lang="de-DE" dirty="0" err="1"/>
              <a:t>trees</a:t>
            </a:r>
            <a:r>
              <a:rPr lang="de-DE" dirty="0"/>
              <a:t> </a:t>
            </a:r>
            <a:r>
              <a:rPr lang="de-DE" dirty="0" err="1"/>
              <a:t>are</a:t>
            </a:r>
            <a:r>
              <a:rPr lang="de-DE" dirty="0"/>
              <a:t> </a:t>
            </a:r>
            <a:r>
              <a:rPr lang="de-DE" dirty="0" err="1"/>
              <a:t>available</a:t>
            </a:r>
            <a:r>
              <a:rPr lang="de-DE" dirty="0"/>
              <a:t> in </a:t>
            </a:r>
            <a:r>
              <a:rPr lang="de-DE" dirty="0" err="1"/>
              <a:t>sklearn</a:t>
            </a:r>
            <a:r>
              <a:rPr lang="de-DE" dirty="0"/>
              <a:t>.</a:t>
            </a:r>
          </a:p>
          <a:p>
            <a:pPr marL="285750" indent="-285750">
              <a:buFont typeface="Arial" panose="020B0604020202020204" pitchFamily="34" charset="0"/>
              <a:buChar char="•"/>
            </a:pPr>
            <a:r>
              <a:rPr lang="de-DE" dirty="0" err="1"/>
              <a:t>Rule</a:t>
            </a:r>
            <a:r>
              <a:rPr lang="de-DE" dirty="0"/>
              <a:t> </a:t>
            </a:r>
            <a:r>
              <a:rPr lang="de-DE" dirty="0" err="1"/>
              <a:t>list</a:t>
            </a:r>
            <a:r>
              <a:rPr lang="de-DE" dirty="0"/>
              <a:t>: </a:t>
            </a:r>
            <a:r>
              <a:rPr lang="de-DE" dirty="0">
                <a:hlinkClick r:id="rId2"/>
              </a:rPr>
              <a:t>https://github.com/SeydaErtekin/ORL</a:t>
            </a:r>
            <a:r>
              <a:rPr lang="de-DE" dirty="0"/>
              <a:t>, </a:t>
            </a:r>
            <a:r>
              <a:rPr lang="de-DE" dirty="0">
                <a:hlinkClick r:id="rId3"/>
              </a:rPr>
              <a:t>https://github.com/nlarusstone/corels</a:t>
            </a:r>
            <a:r>
              <a:rPr lang="de-DE" dirty="0"/>
              <a:t>, </a:t>
            </a:r>
            <a:r>
              <a:rPr lang="de-DE" dirty="0">
                <a:hlinkClick r:id="rId4"/>
              </a:rPr>
              <a:t>https://github.com/Hongyuy/sbrlmod</a:t>
            </a:r>
            <a:r>
              <a:rPr lang="de-DE" dirty="0"/>
              <a:t>, </a:t>
            </a:r>
            <a:r>
              <a:rPr lang="de-DE" dirty="0">
                <a:hlinkClick r:id="rId5"/>
              </a:rPr>
              <a:t>https://github.com/cfchen-duke/FRLOptimization</a:t>
            </a:r>
            <a:r>
              <a:rPr lang="de-DE" dirty="0"/>
              <a:t>, </a:t>
            </a:r>
            <a:r>
              <a:rPr lang="de-DE" dirty="0">
                <a:hlinkClick r:id="rId6"/>
              </a:rPr>
              <a:t>https://github.com/wangtongada/BOA</a:t>
            </a:r>
            <a:endParaRPr lang="de-DE" dirty="0"/>
          </a:p>
          <a:p>
            <a:endParaRPr lang="de-DE" dirty="0"/>
          </a:p>
          <a:p>
            <a:pPr marL="285750" indent="-285750">
              <a:buFont typeface="Arial" panose="020B0604020202020204" pitchFamily="34" charset="0"/>
              <a:buChar char="•"/>
            </a:pPr>
            <a:r>
              <a:rPr lang="de-DE" dirty="0" err="1"/>
              <a:t>Rule</a:t>
            </a:r>
            <a:r>
              <a:rPr lang="de-DE" dirty="0"/>
              <a:t> </a:t>
            </a:r>
            <a:r>
              <a:rPr lang="de-DE" dirty="0" err="1"/>
              <a:t>sets</a:t>
            </a:r>
            <a:r>
              <a:rPr lang="de-DE" dirty="0"/>
              <a:t>: </a:t>
            </a:r>
            <a:r>
              <a:rPr lang="de-DE" dirty="0">
                <a:hlinkClick r:id="rId7"/>
              </a:rPr>
              <a:t>https://github.com/zli37/bayesianRuleSet</a:t>
            </a:r>
            <a:r>
              <a:rPr lang="de-DE" dirty="0"/>
              <a:t>, </a:t>
            </a:r>
            <a:r>
              <a:rPr lang="de-DE" dirty="0">
                <a:hlinkClick r:id="rId8"/>
              </a:rPr>
              <a:t>https://pypi.org/project/ruleset/</a:t>
            </a:r>
            <a:r>
              <a:rPr lang="de-DE" dirty="0"/>
              <a:t>, </a:t>
            </a:r>
            <a:r>
              <a:rPr lang="de-DE" dirty="0">
                <a:hlinkClick r:id="rId9"/>
              </a:rPr>
              <a:t>https://github.com/lvhimabindu/interpretable_decision_sets</a:t>
            </a:r>
            <a:r>
              <a:rPr lang="de-DE" dirty="0"/>
              <a:t>, </a:t>
            </a:r>
            <a:r>
              <a:rPr lang="de-DE" dirty="0">
                <a:hlinkClick r:id="rId10"/>
              </a:rPr>
              <a:t>https://github.com/jirifilip/pyIDS</a:t>
            </a:r>
            <a:r>
              <a:rPr lang="de-DE" dirty="0"/>
              <a:t>, </a:t>
            </a:r>
            <a:r>
              <a:rPr lang="de-DE" dirty="0">
                <a:hlinkClick r:id="rId11"/>
              </a:rPr>
              <a:t>https://github.com/wangtongada/MR</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Rule</a:t>
            </a:r>
            <a:r>
              <a:rPr lang="de-DE" dirty="0"/>
              <a:t> </a:t>
            </a:r>
            <a:r>
              <a:rPr lang="de-DE" dirty="0" err="1"/>
              <a:t>generation</a:t>
            </a:r>
            <a:r>
              <a:rPr lang="de-DE" dirty="0"/>
              <a:t>: </a:t>
            </a:r>
            <a:r>
              <a:rPr lang="de-DE" dirty="0">
                <a:hlinkClick r:id="rId12"/>
              </a:rPr>
              <a:t>https://github.com/meelgroup/mlic</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Association</a:t>
            </a:r>
            <a:r>
              <a:rPr lang="de-DE" dirty="0"/>
              <a:t> </a:t>
            </a:r>
            <a:r>
              <a:rPr lang="de-DE" dirty="0" err="1"/>
              <a:t>rule</a:t>
            </a:r>
            <a:r>
              <a:rPr lang="de-DE" dirty="0"/>
              <a:t> </a:t>
            </a:r>
            <a:r>
              <a:rPr lang="de-DE" dirty="0" err="1"/>
              <a:t>classification</a:t>
            </a:r>
            <a:r>
              <a:rPr lang="de-DE" dirty="0"/>
              <a:t>: </a:t>
            </a:r>
            <a:r>
              <a:rPr lang="de-DE" dirty="0">
                <a:hlinkClick r:id="rId13"/>
              </a:rPr>
              <a:t>https://github.com/kliegr/QCBA</a:t>
            </a:r>
            <a:r>
              <a:rPr lang="de-DE" dirty="0"/>
              <a:t>, </a:t>
            </a:r>
            <a:r>
              <a:rPr lang="de-DE" dirty="0">
                <a:hlinkClick r:id="rId14"/>
              </a:rPr>
              <a:t>https://github.com/kliegr/arcBench</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13200063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BD9575-2ACE-9440-8A1E-E08074F78D7A}"/>
              </a:ext>
            </a:extLst>
          </p:cNvPr>
          <p:cNvSpPr>
            <a:spLocks noGrp="1"/>
          </p:cNvSpPr>
          <p:nvPr>
            <p:ph type="title"/>
          </p:nvPr>
        </p:nvSpPr>
        <p:spPr/>
        <p:txBody>
          <a:bodyPr/>
          <a:lstStyle/>
          <a:p>
            <a:r>
              <a:rPr lang="de-DE" dirty="0"/>
              <a:t>Software </a:t>
            </a:r>
            <a:r>
              <a:rPr lang="de-DE" dirty="0" err="1"/>
              <a:t>for</a:t>
            </a:r>
            <a:r>
              <a:rPr lang="de-DE" dirty="0"/>
              <a:t> </a:t>
            </a:r>
            <a:r>
              <a:rPr lang="de-DE" dirty="0" err="1"/>
              <a:t>model</a:t>
            </a:r>
            <a:r>
              <a:rPr lang="de-DE" dirty="0"/>
              <a:t> </a:t>
            </a:r>
            <a:r>
              <a:rPr lang="de-DE" dirty="0" err="1"/>
              <a:t>distillation</a:t>
            </a:r>
            <a:r>
              <a:rPr lang="de-DE" dirty="0"/>
              <a:t> </a:t>
            </a:r>
            <a:r>
              <a:rPr lang="de-DE" dirty="0" err="1"/>
              <a:t>and</a:t>
            </a:r>
            <a:r>
              <a:rPr lang="de-DE" dirty="0"/>
              <a:t> </a:t>
            </a:r>
            <a:r>
              <a:rPr lang="de-DE" dirty="0" err="1"/>
              <a:t>visualisation</a:t>
            </a:r>
            <a:endParaRPr lang="de-DE" dirty="0"/>
          </a:p>
        </p:txBody>
      </p:sp>
      <p:sp>
        <p:nvSpPr>
          <p:cNvPr id="3" name="Untertitel 2">
            <a:extLst>
              <a:ext uri="{FF2B5EF4-FFF2-40B4-BE49-F238E27FC236}">
                <a16:creationId xmlns:a16="http://schemas.microsoft.com/office/drawing/2014/main" id="{4CD2FD86-EBF3-1C4F-A14B-67CEA09320C0}"/>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31E55870-39F8-7F48-8BE3-07C6225FBF3B}"/>
              </a:ext>
            </a:extLst>
          </p:cNvPr>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6" name="Textplatzhalter 5">
            <a:extLst>
              <a:ext uri="{FF2B5EF4-FFF2-40B4-BE49-F238E27FC236}">
                <a16:creationId xmlns:a16="http://schemas.microsoft.com/office/drawing/2014/main" id="{DCC8FFCB-A7BB-E041-A62C-792E2858C824}"/>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Model </a:t>
            </a:r>
            <a:r>
              <a:rPr lang="de-DE" dirty="0" err="1"/>
              <a:t>distillation</a:t>
            </a:r>
            <a:r>
              <a:rPr lang="de-DE" dirty="0"/>
              <a:t>: </a:t>
            </a:r>
            <a:r>
              <a:rPr lang="de-DE" dirty="0">
                <a:hlinkClick r:id="rId2"/>
              </a:rPr>
              <a:t>https://github.com/IBCNServices/GENESIM</a:t>
            </a:r>
            <a:r>
              <a:rPr lang="de-DE" dirty="0"/>
              <a:t>, </a:t>
            </a:r>
            <a:r>
              <a:rPr lang="de-DE" dirty="0">
                <a:hlinkClick r:id="rId3"/>
              </a:rPr>
              <a:t>https://github.com/sato9hara/defragTrees</a:t>
            </a:r>
            <a:r>
              <a:rPr lang="de-DE" dirty="0"/>
              <a:t>, </a:t>
            </a:r>
            <a:r>
              <a:rPr lang="de-DE" dirty="0">
                <a:hlinkClick r:id="rId4"/>
              </a:rPr>
              <a:t>https://github.com/andosa/treeinterpreter</a:t>
            </a:r>
            <a:r>
              <a:rPr lang="de-DE" dirty="0"/>
              <a:t>, </a:t>
            </a:r>
            <a:r>
              <a:rPr lang="de-DE" dirty="0">
                <a:hlinkClick r:id="rId5"/>
              </a:rPr>
              <a:t>https://github.com/timdavidlee/DistillingTree</a:t>
            </a:r>
            <a:r>
              <a:rPr lang="de-DE" dirty="0"/>
              <a:t>, </a:t>
            </a:r>
            <a:r>
              <a:rPr lang="de-DE" dirty="0">
                <a:hlinkClick r:id="rId6"/>
              </a:rPr>
              <a:t>https://gitlab.com/safrandrti/sirus</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Visual </a:t>
            </a:r>
            <a:r>
              <a:rPr lang="de-DE" dirty="0" err="1"/>
              <a:t>analysis</a:t>
            </a:r>
            <a:r>
              <a:rPr lang="de-DE" dirty="0"/>
              <a:t>: </a:t>
            </a:r>
            <a:r>
              <a:rPr lang="de-DE" dirty="0">
                <a:hlinkClick r:id="rId7"/>
              </a:rPr>
              <a:t>https://github.com/rulematrix/rule-matrix-py</a:t>
            </a:r>
            <a:r>
              <a:rPr lang="de-DE" dirty="0"/>
              <a:t>, </a:t>
            </a:r>
            <a:r>
              <a:rPr lang="de-DE" dirty="0">
                <a:hlinkClick r:id="rId8"/>
              </a:rPr>
              <a:t>https://github.com/uber/manifold</a:t>
            </a:r>
            <a:r>
              <a:rPr lang="de-DE" dirty="0"/>
              <a:t>, </a:t>
            </a:r>
            <a:r>
              <a:rPr lang="de-DE" dirty="0">
                <a:hlinkClick r:id="rId9"/>
              </a:rPr>
              <a:t>https://pair-code.github.io/what-if-tool/</a:t>
            </a:r>
            <a:r>
              <a:rPr lang="de-DE" dirty="0"/>
              <a:t>, </a:t>
            </a:r>
            <a:r>
              <a:rPr lang="de-DE" dirty="0">
                <a:hlinkClick r:id="rId10"/>
              </a:rPr>
              <a:t>https://github.com/nyuvis/explanation_explorer</a:t>
            </a:r>
            <a:r>
              <a:rPr lang="de-DE" dirty="0"/>
              <a:t>, </a:t>
            </a:r>
            <a:r>
              <a:rPr lang="de-DE" dirty="0">
                <a:hlinkClick r:id="rId11"/>
              </a:rPr>
              <a:t>https://github.com/yosinski/deep-visualization-toolbox</a:t>
            </a:r>
            <a:r>
              <a:rPr lang="de-DE" dirty="0"/>
              <a:t>, </a:t>
            </a:r>
            <a:r>
              <a:rPr lang="de-DE" dirty="0">
                <a:hlinkClick r:id="rId12"/>
              </a:rPr>
              <a:t>https://github.com/oracle/Skater</a:t>
            </a:r>
            <a:r>
              <a:rPr lang="de-DE" dirty="0"/>
              <a:t>, </a:t>
            </a:r>
            <a:r>
              <a:rPr lang="de-DE" dirty="0">
                <a:hlinkClick r:id="rId13"/>
              </a:rPr>
              <a:t>https://cran.r-project.org/web/packages/iml/index.html</a:t>
            </a:r>
            <a:r>
              <a:rPr lang="de-DE" dirty="0"/>
              <a:t>, </a:t>
            </a:r>
            <a:r>
              <a:rPr lang="de-DE" dirty="0">
                <a:hlinkClick r:id="rId14"/>
              </a:rPr>
              <a:t>https://github.com/aaronjfisher/mcr</a:t>
            </a:r>
            <a:endParaRPr lang="de-DE" dirty="0"/>
          </a:p>
        </p:txBody>
      </p:sp>
    </p:spTree>
    <p:extLst>
      <p:ext uri="{BB962C8B-B14F-4D97-AF65-F5344CB8AC3E}">
        <p14:creationId xmlns:p14="http://schemas.microsoft.com/office/powerpoint/2010/main" val="17421235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6A470A-8673-494B-93DB-BF5B32C6F46C}"/>
              </a:ext>
            </a:extLst>
          </p:cNvPr>
          <p:cNvSpPr>
            <a:spLocks noGrp="1"/>
          </p:cNvSpPr>
          <p:nvPr>
            <p:ph type="title"/>
          </p:nvPr>
        </p:nvSpPr>
        <p:spPr/>
        <p:txBody>
          <a:bodyPr/>
          <a:lstStyle/>
          <a:p>
            <a:r>
              <a:rPr lang="de-DE" dirty="0"/>
              <a:t>Software </a:t>
            </a:r>
            <a:r>
              <a:rPr lang="de-DE" dirty="0" err="1"/>
              <a:t>for</a:t>
            </a:r>
            <a:r>
              <a:rPr lang="de-DE" dirty="0"/>
              <a:t> post-hoc </a:t>
            </a:r>
            <a:r>
              <a:rPr lang="de-DE" dirty="0" err="1"/>
              <a:t>explanations</a:t>
            </a:r>
            <a:endParaRPr lang="de-DE" dirty="0"/>
          </a:p>
        </p:txBody>
      </p:sp>
      <p:sp>
        <p:nvSpPr>
          <p:cNvPr id="3" name="Untertitel 2">
            <a:extLst>
              <a:ext uri="{FF2B5EF4-FFF2-40B4-BE49-F238E27FC236}">
                <a16:creationId xmlns:a16="http://schemas.microsoft.com/office/drawing/2014/main" id="{C4A10776-14F2-A84D-B255-A50EC45AAFE3}"/>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70869FD9-4497-464A-8CC4-8DF0EABBF4C6}"/>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6" name="Textplatzhalter 5">
            <a:extLst>
              <a:ext uri="{FF2B5EF4-FFF2-40B4-BE49-F238E27FC236}">
                <a16:creationId xmlns:a16="http://schemas.microsoft.com/office/drawing/2014/main" id="{CD7148A4-3268-CF4D-820C-33BE2C9846E8}"/>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err="1"/>
              <a:t>Prediction</a:t>
            </a:r>
            <a:r>
              <a:rPr lang="de-DE" dirty="0"/>
              <a:t> </a:t>
            </a:r>
            <a:r>
              <a:rPr lang="de-DE" dirty="0" err="1"/>
              <a:t>explanatioin</a:t>
            </a:r>
            <a:r>
              <a:rPr lang="de-DE" dirty="0"/>
              <a:t>: </a:t>
            </a:r>
            <a:r>
              <a:rPr lang="de-DE" dirty="0">
                <a:hlinkClick r:id="rId2"/>
              </a:rPr>
              <a:t>https://github.com/marcotcr/lime</a:t>
            </a:r>
            <a:r>
              <a:rPr lang="de-DE" dirty="0"/>
              <a:t>, </a:t>
            </a:r>
            <a:r>
              <a:rPr lang="de-DE" dirty="0">
                <a:hlinkClick r:id="rId3"/>
              </a:rPr>
              <a:t>https://github.com/slundberg/shap</a:t>
            </a:r>
            <a:r>
              <a:rPr lang="de-DE" dirty="0"/>
              <a:t>, </a:t>
            </a:r>
            <a:r>
              <a:rPr lang="de-DE" dirty="0">
                <a:hlinkClick r:id="rId4"/>
              </a:rPr>
              <a:t>https://github.com/marcotcr/anchor</a:t>
            </a:r>
            <a:r>
              <a:rPr lang="de-DE" dirty="0"/>
              <a:t>, </a:t>
            </a:r>
            <a:r>
              <a:rPr lang="de-DE" dirty="0">
                <a:hlinkClick r:id="rId5"/>
              </a:rPr>
              <a:t>https://github.com/AppliedDataSciencePartners/xgboostExplainer</a:t>
            </a:r>
            <a:r>
              <a:rPr lang="de-DE" dirty="0"/>
              <a:t>, </a:t>
            </a:r>
            <a:r>
              <a:rPr lang="de-DE" dirty="0">
                <a:hlinkClick r:id="rId6"/>
              </a:rPr>
              <a:t>https://github.com/GDPlumb/MAPLE</a:t>
            </a:r>
            <a:r>
              <a:rPr lang="de-DE" dirty="0"/>
              <a:t>, </a:t>
            </a:r>
            <a:r>
              <a:rPr lang="de-DE" dirty="0">
                <a:hlinkClick r:id="rId7"/>
              </a:rPr>
              <a:t>https://docs.seldon.io/projects/alibi/en/stable/</a:t>
            </a:r>
            <a:r>
              <a:rPr lang="de-DE" dirty="0"/>
              <a:t>, </a:t>
            </a:r>
            <a:r>
              <a:rPr lang="de-DE" dirty="0">
                <a:hlinkClick r:id="rId8"/>
              </a:rPr>
              <a:t>https://github.com/IBM/AIX360</a:t>
            </a:r>
            <a:r>
              <a:rPr lang="de-DE" dirty="0"/>
              <a:t>, </a:t>
            </a:r>
            <a:r>
              <a:rPr lang="de-DE" dirty="0">
                <a:hlinkClick r:id="rId9"/>
              </a:rPr>
              <a:t>https://secml.gitlab.io</a:t>
            </a:r>
            <a:r>
              <a:rPr lang="de-DE" dirty="0"/>
              <a:t>, </a:t>
            </a:r>
            <a:r>
              <a:rPr lang="de-DE" dirty="0">
                <a:hlinkClick r:id="rId10"/>
              </a:rPr>
              <a:t>https://github.com/riccotti/LORE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Counterfactual</a:t>
            </a:r>
            <a:r>
              <a:rPr lang="de-DE" dirty="0"/>
              <a:t>: </a:t>
            </a:r>
            <a:r>
              <a:rPr lang="de-DE" dirty="0">
                <a:hlinkClick r:id="rId11"/>
              </a:rPr>
              <a:t>https://ceml.readthedocs.io/en/latest/</a:t>
            </a:r>
            <a:r>
              <a:rPr lang="de-DE" dirty="0"/>
              <a:t>, </a:t>
            </a:r>
            <a:r>
              <a:rPr lang="de-DE" dirty="0">
                <a:hlinkClick r:id="rId12"/>
              </a:rPr>
              <a:t>https://docs.seldon.io/projects/alibi</a:t>
            </a:r>
            <a:r>
              <a:rPr lang="de-DE" dirty="0"/>
              <a:t>, </a:t>
            </a:r>
            <a:r>
              <a:rPr lang="de-DE" dirty="0">
                <a:hlinkClick r:id="rId13"/>
              </a:rPr>
              <a:t>https://github.com/ClearExplanationsAI/CLEAR</a:t>
            </a:r>
            <a:r>
              <a:rPr lang="de-DE" dirty="0"/>
              <a:t>, </a:t>
            </a:r>
            <a:r>
              <a:rPr lang="de-DE" dirty="0">
                <a:hlinkClick r:id="rId14"/>
              </a:rPr>
              <a:t>https://github.com/MartinPawel/c-chvae/</a:t>
            </a:r>
            <a:r>
              <a:rPr lang="de-DE" dirty="0"/>
              <a:t>, </a:t>
            </a:r>
            <a:r>
              <a:rPr lang="de-DE" dirty="0">
                <a:hlinkClick r:id="rId15"/>
              </a:rPr>
              <a:t>https://github.com/amirhk/mace</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Contrastive</a:t>
            </a:r>
            <a:r>
              <a:rPr lang="de-DE" dirty="0"/>
              <a:t>: </a:t>
            </a:r>
            <a:r>
              <a:rPr lang="de-DE" dirty="0">
                <a:hlinkClick r:id="rId16"/>
              </a:rPr>
              <a:t>https://docs.seldon.io/projects/alibi/</a:t>
            </a:r>
            <a:r>
              <a:rPr lang="de-DE" dirty="0"/>
              <a:t>, </a:t>
            </a:r>
            <a:r>
              <a:rPr lang="de-DE" dirty="0">
                <a:hlinkClick r:id="rId17"/>
              </a:rPr>
              <a:t>https://github.com/MarcelRobeer/ContrastiveExplanation</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a:t>
            </a:r>
            <a:r>
              <a:rPr lang="de-DE" dirty="0">
                <a:hlinkClick r:id="rId18"/>
              </a:rPr>
              <a:t>https://github.com/kohpangwei/influence-release</a:t>
            </a:r>
            <a:r>
              <a:rPr lang="de-DE" dirty="0"/>
              <a:t> </a:t>
            </a:r>
          </a:p>
        </p:txBody>
      </p:sp>
    </p:spTree>
    <p:extLst>
      <p:ext uri="{BB962C8B-B14F-4D97-AF65-F5344CB8AC3E}">
        <p14:creationId xmlns:p14="http://schemas.microsoft.com/office/powerpoint/2010/main" val="40907215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348"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506486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5143526"/>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
        <p:nvSpPr>
          <p:cNvPr id="15" name="Oval 14">
            <a:extLst>
              <a:ext uri="{FF2B5EF4-FFF2-40B4-BE49-F238E27FC236}">
                <a16:creationId xmlns:a16="http://schemas.microsoft.com/office/drawing/2014/main" id="{EE777106-0B1A-9C4C-9084-86247A4849B9}"/>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6" name="Textfeld 15">
            <a:extLst>
              <a:ext uri="{FF2B5EF4-FFF2-40B4-BE49-F238E27FC236}">
                <a16:creationId xmlns:a16="http://schemas.microsoft.com/office/drawing/2014/main" id="{DF799248-45F8-3F4D-829C-E0632BDD1E6B}"/>
              </a:ext>
            </a:extLst>
          </p:cNvPr>
          <p:cNvSpPr txBox="1"/>
          <p:nvPr/>
        </p:nvSpPr>
        <p:spPr bwMode="gray">
          <a:xfrm>
            <a:off x="1630496" y="4364772"/>
            <a:ext cx="8218584" cy="426563"/>
          </a:xfrm>
          <a:prstGeom prst="rect">
            <a:avLst/>
          </a:prstGeom>
          <a:noFill/>
        </p:spPr>
        <p:txBody>
          <a:bodyPr wrap="square" lIns="0" tIns="0" rIns="0" bIns="0" rtlCol="0">
            <a:noAutofit/>
          </a:bodyPr>
          <a:lstStyle/>
          <a:p>
            <a:r>
              <a:rPr lang="de-DE" sz="2000" b="1" dirty="0">
                <a:solidFill>
                  <a:schemeClr val="accent1"/>
                </a:solidFill>
              </a:rPr>
              <a:t>Software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deployment</a:t>
            </a:r>
            <a:endParaRPr lang="de-DE" sz="2000" b="1" dirty="0">
              <a:solidFill>
                <a:schemeClr val="accent1"/>
              </a:solidFill>
            </a:endParaRPr>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1494C-1025-8E40-B47A-408046B0942B}"/>
              </a:ext>
            </a:extLst>
          </p:cNvPr>
          <p:cNvSpPr>
            <a:spLocks noGrp="1"/>
          </p:cNvSpPr>
          <p:nvPr>
            <p:ph type="title"/>
          </p:nvPr>
        </p:nvSpPr>
        <p:spPr/>
        <p:txBody>
          <a:bodyPr/>
          <a:lstStyle/>
          <a:p>
            <a:r>
              <a:rPr lang="de-DE" dirty="0"/>
              <a:t>Bonus: </a:t>
            </a:r>
            <a:r>
              <a:rPr lang="de-DE" dirty="0" err="1"/>
              <a:t>image</a:t>
            </a:r>
            <a:r>
              <a:rPr lang="de-DE" dirty="0"/>
              <a:t> </a:t>
            </a:r>
            <a:r>
              <a:rPr lang="de-DE" dirty="0" err="1"/>
              <a:t>and</a:t>
            </a:r>
            <a:r>
              <a:rPr lang="de-DE" dirty="0"/>
              <a:t> </a:t>
            </a:r>
            <a:r>
              <a:rPr lang="de-DE" dirty="0" err="1"/>
              <a:t>text</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59F49F1-963B-EE4F-9837-365E3FC788E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A77A963A-319B-854C-B752-79A34F6B78DC}"/>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6" name="Textplatzhalter 5">
            <a:extLst>
              <a:ext uri="{FF2B5EF4-FFF2-40B4-BE49-F238E27FC236}">
                <a16:creationId xmlns:a16="http://schemas.microsoft.com/office/drawing/2014/main" id="{08F94090-80E6-A84D-B7F3-76AD621CDACA}"/>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Image: </a:t>
            </a:r>
            <a:r>
              <a:rPr lang="de-DE" dirty="0">
                <a:hlinkClick r:id="rId2"/>
              </a:rPr>
              <a:t>https://github.com/datamllab/xdeep</a:t>
            </a:r>
            <a:r>
              <a:rPr lang="de-DE" dirty="0"/>
              <a:t>, </a:t>
            </a:r>
            <a:r>
              <a:rPr lang="de-DE" dirty="0">
                <a:hlinkClick r:id="rId3"/>
              </a:rPr>
              <a:t>https://github.com/marcoancona/DeepExplain</a:t>
            </a:r>
            <a:r>
              <a:rPr lang="de-DE" dirty="0"/>
              <a:t>, </a:t>
            </a:r>
            <a:r>
              <a:rPr lang="de-DE" dirty="0">
                <a:hlinkClick r:id="rId4"/>
              </a:rPr>
              <a:t>https://github.com/albermax/innvestigate</a:t>
            </a:r>
            <a:r>
              <a:rPr lang="de-DE" dirty="0"/>
              <a:t>, </a:t>
            </a:r>
            <a:r>
              <a:rPr lang="de-DE" dirty="0">
                <a:hlinkClick r:id="rId5"/>
              </a:rPr>
              <a:t>https://github.com/darkonhub/darkon</a:t>
            </a:r>
            <a:r>
              <a:rPr lang="de-DE" dirty="0"/>
              <a:t>, </a:t>
            </a:r>
            <a:r>
              <a:rPr lang="de-DE" dirty="0">
                <a:hlinkClick r:id="rId6"/>
              </a:rPr>
              <a:t>https://github.com/DanishShah/DeepDiagnosis</a:t>
            </a:r>
            <a:r>
              <a:rPr lang="de-DE" dirty="0"/>
              <a:t>, </a:t>
            </a:r>
            <a:r>
              <a:rPr lang="de-DE" dirty="0">
                <a:hlinkClick r:id="rId7"/>
              </a:rPr>
              <a:t>https://github.com/tensorflow/tcav/</a:t>
            </a:r>
            <a:r>
              <a:rPr lang="de-DE" dirty="0"/>
              <a:t>, </a:t>
            </a:r>
            <a:r>
              <a:rPr lang="de-DE" dirty="0">
                <a:hlinkClick r:id="rId8"/>
              </a:rPr>
              <a:t>http://www.heatmapping.org/tutorial/</a:t>
            </a:r>
            <a:r>
              <a:rPr lang="de-DE" dirty="0"/>
              <a:t> </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Text: </a:t>
            </a:r>
            <a:r>
              <a:rPr lang="de-DE" dirty="0">
                <a:hlinkClick r:id="rId9"/>
              </a:rPr>
              <a:t>http://exbert.net</a:t>
            </a:r>
            <a:r>
              <a:rPr lang="de-DE" dirty="0"/>
              <a:t>, </a:t>
            </a:r>
            <a:r>
              <a:rPr lang="de-DE" dirty="0">
                <a:hlinkClick r:id="rId10"/>
              </a:rPr>
              <a:t>https://captum.ai</a:t>
            </a:r>
            <a:r>
              <a:rPr lang="de-DE" dirty="0"/>
              <a:t>, </a:t>
            </a:r>
            <a:r>
              <a:rPr lang="de-DE" dirty="0">
                <a:hlinkClick r:id="rId11"/>
              </a:rPr>
              <a:t>https://github.com/fursovia/tcav_nlp</a:t>
            </a:r>
            <a:r>
              <a:rPr lang="de-DE" dirty="0"/>
              <a:t>, </a:t>
            </a:r>
            <a:r>
              <a:rPr lang="de-DE" dirty="0">
                <a:hlinkClick r:id="rId12"/>
              </a:rPr>
              <a:t>https://github.com/amaiya/ktrain</a:t>
            </a:r>
            <a:r>
              <a:rPr lang="de-DE" dirty="0"/>
              <a:t>, </a:t>
            </a:r>
            <a:r>
              <a:rPr lang="de-DE" dirty="0">
                <a:hlinkClick r:id="rId13"/>
              </a:rPr>
              <a:t>https://github.com/allenai/allennlp/tree/master/allennlp/interpret</a:t>
            </a:r>
            <a:r>
              <a:rPr lang="de-DE" dirty="0"/>
              <a:t>, </a:t>
            </a:r>
            <a:r>
              <a:rPr lang="de-DE" dirty="0">
                <a:hlinkClick r:id="rId14"/>
              </a:rPr>
              <a:t>https://github.com/ArrasL/LRP_for_LSTM</a:t>
            </a:r>
            <a:endParaRPr lang="de-DE" dirty="0"/>
          </a:p>
        </p:txBody>
      </p:sp>
    </p:spTree>
    <p:extLst>
      <p:ext uri="{BB962C8B-B14F-4D97-AF65-F5344CB8AC3E}">
        <p14:creationId xmlns:p14="http://schemas.microsoft.com/office/powerpoint/2010/main" val="14123695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5C1FFC-7105-A44E-81BD-4FB6343040DE}"/>
              </a:ext>
            </a:extLst>
          </p:cNvPr>
          <p:cNvSpPr>
            <a:spLocks noGrp="1"/>
          </p:cNvSpPr>
          <p:nvPr>
            <p:ph type="title"/>
          </p:nvPr>
        </p:nvSpPr>
        <p:spPr/>
        <p:txBody>
          <a:bodyPr/>
          <a:lstStyle/>
          <a:p>
            <a:r>
              <a:rPr lang="de-DE" dirty="0" err="1"/>
              <a:t>Deployment</a:t>
            </a:r>
            <a:endParaRPr lang="de-DE" dirty="0"/>
          </a:p>
        </p:txBody>
      </p:sp>
      <p:sp>
        <p:nvSpPr>
          <p:cNvPr id="3" name="Untertitel 2">
            <a:extLst>
              <a:ext uri="{FF2B5EF4-FFF2-40B4-BE49-F238E27FC236}">
                <a16:creationId xmlns:a16="http://schemas.microsoft.com/office/drawing/2014/main" id="{B3DB3DE3-2D39-EE48-9FCF-C87C802A5CFF}"/>
              </a:ext>
            </a:extLst>
          </p:cNvPr>
          <p:cNvSpPr>
            <a:spLocks noGrp="1"/>
          </p:cNvSpPr>
          <p:nvPr>
            <p:ph type="subTitle" idx="1"/>
          </p:nvPr>
        </p:nvSpPr>
        <p:spPr/>
        <p:txBody>
          <a:bodyPr/>
          <a:lstStyle/>
          <a:p>
            <a:r>
              <a:rPr lang="de-DE" dirty="0" err="1"/>
              <a:t>Seldon</a:t>
            </a:r>
            <a:r>
              <a:rPr lang="de-DE" dirty="0"/>
              <a:t> Core. </a:t>
            </a:r>
            <a:r>
              <a:rPr lang="de-DE" dirty="0" err="1"/>
              <a:t>Deployment</a:t>
            </a:r>
            <a:r>
              <a:rPr lang="de-DE" dirty="0"/>
              <a:t> on </a:t>
            </a:r>
            <a:r>
              <a:rPr lang="de-DE" dirty="0" err="1"/>
              <a:t>Kubernetes</a:t>
            </a:r>
            <a:r>
              <a:rPr lang="de-DE" dirty="0"/>
              <a:t>.</a:t>
            </a:r>
          </a:p>
        </p:txBody>
      </p:sp>
      <p:sp>
        <p:nvSpPr>
          <p:cNvPr id="5" name="Foliennummernplatzhalter 4">
            <a:extLst>
              <a:ext uri="{FF2B5EF4-FFF2-40B4-BE49-F238E27FC236}">
                <a16:creationId xmlns:a16="http://schemas.microsoft.com/office/drawing/2014/main" id="{1194698D-E568-9047-A385-6A7D04C4FC96}"/>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pic>
        <p:nvPicPr>
          <p:cNvPr id="10" name="Grafik 9">
            <a:extLst>
              <a:ext uri="{FF2B5EF4-FFF2-40B4-BE49-F238E27FC236}">
                <a16:creationId xmlns:a16="http://schemas.microsoft.com/office/drawing/2014/main" id="{CE2C7CA1-5ACA-2C48-B20C-FFB320197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31" y="1775618"/>
            <a:ext cx="6032500" cy="3238500"/>
          </a:xfrm>
          <a:prstGeom prst="rect">
            <a:avLst/>
          </a:prstGeom>
        </p:spPr>
      </p:pic>
      <p:sp>
        <p:nvSpPr>
          <p:cNvPr id="11" name="Textfeld 10">
            <a:extLst>
              <a:ext uri="{FF2B5EF4-FFF2-40B4-BE49-F238E27FC236}">
                <a16:creationId xmlns:a16="http://schemas.microsoft.com/office/drawing/2014/main" id="{B49FF7F6-8F60-D54D-BCDC-334F03B99DE1}"/>
              </a:ext>
            </a:extLst>
          </p:cNvPr>
          <p:cNvSpPr txBox="1"/>
          <p:nvPr/>
        </p:nvSpPr>
        <p:spPr bwMode="gray">
          <a:xfrm>
            <a:off x="6702422" y="1892536"/>
            <a:ext cx="5197614" cy="721876"/>
          </a:xfrm>
          <a:prstGeom prst="rect">
            <a:avLst/>
          </a:prstGeom>
          <a:noFill/>
        </p:spPr>
        <p:txBody>
          <a:bodyPr wrap="square" lIns="0" tIns="0" rIns="0" bIns="0" rtlCol="0">
            <a:noAutofit/>
          </a:bodyPr>
          <a:lstStyle/>
          <a:p>
            <a:r>
              <a:rPr lang="de-DE" dirty="0"/>
              <a:t>https://</a:t>
            </a:r>
            <a:r>
              <a:rPr lang="de-DE" dirty="0" err="1"/>
              <a:t>docs.seldon.io</a:t>
            </a:r>
            <a:r>
              <a:rPr lang="de-DE" dirty="0"/>
              <a:t>/</a:t>
            </a:r>
            <a:r>
              <a:rPr lang="de-DE" dirty="0" err="1"/>
              <a:t>projects</a:t>
            </a:r>
            <a:r>
              <a:rPr lang="de-DE" dirty="0"/>
              <a:t>/</a:t>
            </a:r>
            <a:r>
              <a:rPr lang="de-DE" dirty="0" err="1"/>
              <a:t>seldon</a:t>
            </a:r>
            <a:r>
              <a:rPr lang="de-DE" dirty="0"/>
              <a:t>-core/en/v0.5.0/</a:t>
            </a:r>
            <a:r>
              <a:rPr lang="de-DE" dirty="0" err="1"/>
              <a:t>examples</a:t>
            </a:r>
            <a:r>
              <a:rPr lang="de-DE" dirty="0"/>
              <a:t>/</a:t>
            </a:r>
            <a:r>
              <a:rPr lang="de-DE" dirty="0" err="1"/>
              <a:t>explainer_examples.html</a:t>
            </a:r>
            <a:endParaRPr lang="de-DE" sz="1800" dirty="0"/>
          </a:p>
        </p:txBody>
      </p:sp>
      <p:cxnSp>
        <p:nvCxnSpPr>
          <p:cNvPr id="15" name="Gerade Verbindung mit Pfeil 14">
            <a:extLst>
              <a:ext uri="{FF2B5EF4-FFF2-40B4-BE49-F238E27FC236}">
                <a16:creationId xmlns:a16="http://schemas.microsoft.com/office/drawing/2014/main" id="{A73037E2-D9C1-4F4B-B5FF-36F586203273}"/>
              </a:ext>
            </a:extLst>
          </p:cNvPr>
          <p:cNvCxnSpPr/>
          <p:nvPr/>
        </p:nvCxnSpPr>
        <p:spPr bwMode="gray">
          <a:xfrm>
            <a:off x="139175" y="4069724"/>
            <a:ext cx="540912" cy="0"/>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7" name="Grafik 16" descr="Ein Bild, das drinnen enthält.&#10;&#10;Automatisch generierte Beschreibung">
            <a:extLst>
              <a:ext uri="{FF2B5EF4-FFF2-40B4-BE49-F238E27FC236}">
                <a16:creationId xmlns:a16="http://schemas.microsoft.com/office/drawing/2014/main" id="{10052877-40B2-CF44-BB3B-420CB3E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195" y="3030901"/>
            <a:ext cx="3160283" cy="3160283"/>
          </a:xfrm>
          <a:prstGeom prst="rect">
            <a:avLst/>
          </a:prstGeom>
        </p:spPr>
      </p:pic>
    </p:spTree>
    <p:extLst>
      <p:ext uri="{BB962C8B-B14F-4D97-AF65-F5344CB8AC3E}">
        <p14:creationId xmlns:p14="http://schemas.microsoft.com/office/powerpoint/2010/main" val="20478995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596978" y="1607827"/>
            <a:ext cx="8418521"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4">
                  <a:extLst>
                    <a:ext uri="{A12FA001-AC4F-418D-AE19-62706E023703}">
                      <ahyp:hlinkClr xmlns:ahyp="http://schemas.microsoft.com/office/drawing/2018/hyperlinkcolor" val="tx"/>
                    </a:ext>
                  </a:extLst>
                </a:hlinkClick>
              </a:rPr>
              <a:t>https://www.xaience.eu/</a:t>
            </a:r>
            <a:r>
              <a:rPr lang="de-DE" dirty="0">
                <a:solidFill>
                  <a:schemeClr val="accent1"/>
                </a:solidFill>
              </a:rPr>
              <a:t> </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little</a:t>
            </a:r>
            <a:r>
              <a:rPr lang="de-DE" b="1" dirty="0">
                <a:solidFill>
                  <a:schemeClr val="accent1"/>
                </a:solidFill>
                <a:latin typeface="Calibri" panose="020F0502020204030204" pitchFamily="34" charset="0"/>
                <a:cs typeface="Calibri" panose="020F0502020204030204" pitchFamily="34" charset="0"/>
              </a:rPr>
              <a:t> web </a:t>
            </a:r>
            <a:r>
              <a:rPr lang="de-DE" b="1" dirty="0" err="1">
                <a:solidFill>
                  <a:schemeClr val="accent1"/>
                </a:solidFill>
                <a:latin typeface="Calibri" panose="020F0502020204030204" pitchFamily="34" charset="0"/>
                <a:cs typeface="Calibri" panose="020F0502020204030204" pitchFamily="34" charset="0"/>
              </a:rPr>
              <a:t>page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hlinkClick r:id="rId5">
                  <a:extLst>
                    <a:ext uri="{A12FA001-AC4F-418D-AE19-62706E023703}">
                      <ahyp:hlinkClr xmlns:ahyp="http://schemas.microsoft.com/office/drawing/2018/hyperlinkcolor" val="tx"/>
                    </a:ext>
                  </a:extLst>
                </a:hlinkClick>
              </a:rPr>
              <a:t>https://www.aiethicist.org</a:t>
            </a:r>
            <a:r>
              <a:rPr lang="de-DE" dirty="0">
                <a:solidFill>
                  <a:schemeClr val="accent1"/>
                </a:solidFill>
              </a:rPr>
              <a:t> – </a:t>
            </a:r>
            <a:r>
              <a:rPr lang="de-DE" b="1" dirty="0" err="1">
                <a:solidFill>
                  <a:schemeClr val="accent1"/>
                </a:solidFill>
                <a:latin typeface="Calibri" panose="020F0502020204030204" pitchFamily="34" charset="0"/>
                <a:cs typeface="Calibri" panose="020F0502020204030204" pitchFamily="34" charset="0"/>
              </a:rPr>
              <a:t>great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resource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Merve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Cinarli</a:t>
            </a:r>
            <a:r>
              <a:rPr lang="de-DE" b="1" dirty="0">
                <a:solidFill>
                  <a:schemeClr val="accent1"/>
                </a:solidFill>
                <a:latin typeface="Calibri" panose="020F0502020204030204" pitchFamily="34" charset="0"/>
                <a:cs typeface="Calibri" panose="020F0502020204030204" pitchFamily="34" charset="0"/>
              </a:rPr>
              <a:t> Hickok</a:t>
            </a:r>
          </a:p>
          <a:p>
            <a:endParaRPr lang="de-DE" dirty="0">
              <a:solidFill>
                <a:schemeClr val="accent1"/>
              </a:solidFill>
            </a:endParaRPr>
          </a:p>
        </p:txBody>
      </p:sp>
      <p:pic>
        <p:nvPicPr>
          <p:cNvPr id="7" name="Grafik 6">
            <a:extLst>
              <a:ext uri="{FF2B5EF4-FFF2-40B4-BE49-F238E27FC236}">
                <a16:creationId xmlns:a16="http://schemas.microsoft.com/office/drawing/2014/main" id="{DFBBF99A-466B-3D49-AE1A-F6D867B4C6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631" y="3664672"/>
            <a:ext cx="2690837" cy="2690837"/>
          </a:xfrm>
          <a:prstGeom prst="rect">
            <a:avLst/>
          </a:prstGeom>
        </p:spPr>
      </p:pic>
      <p:pic>
        <p:nvPicPr>
          <p:cNvPr id="9" name="Grafik 8">
            <a:extLst>
              <a:ext uri="{FF2B5EF4-FFF2-40B4-BE49-F238E27FC236}">
                <a16:creationId xmlns:a16="http://schemas.microsoft.com/office/drawing/2014/main" id="{0D78A552-6368-2F41-9D92-BF92905B0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946" y="3699178"/>
            <a:ext cx="2690837" cy="2690837"/>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F24E068-F952-7C47-86AA-3BF5ACB1B8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176" y="3687676"/>
            <a:ext cx="2690837" cy="2690837"/>
          </a:xfrm>
          <a:prstGeom prst="rect">
            <a:avLst/>
          </a:prstGeom>
        </p:spPr>
      </p:pic>
    </p:spTree>
    <p:extLst>
      <p:ext uri="{BB962C8B-B14F-4D97-AF65-F5344CB8AC3E}">
        <p14:creationId xmlns:p14="http://schemas.microsoft.com/office/powerpoint/2010/main" val="28887154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4E5DC0-9E5B-EF49-B782-31BE8943FC3E}"/>
              </a:ext>
            </a:extLst>
          </p:cNvPr>
          <p:cNvSpPr>
            <a:spLocks noGrp="1"/>
          </p:cNvSpPr>
          <p:nvPr>
            <p:ph type="title"/>
          </p:nvPr>
        </p:nvSpPr>
        <p:spPr/>
        <p:txBody>
          <a:bodyPr/>
          <a:lstStyle/>
          <a:p>
            <a:r>
              <a:rPr lang="de-DE" dirty="0" err="1"/>
              <a:t>paper</a:t>
            </a:r>
            <a:r>
              <a:rPr lang="de-DE" dirty="0"/>
              <a:t> </a:t>
            </a:r>
            <a:r>
              <a:rPr lang="de-DE" dirty="0" err="1"/>
              <a:t>references</a:t>
            </a:r>
            <a:endParaRPr lang="de-DE" dirty="0"/>
          </a:p>
        </p:txBody>
      </p:sp>
      <p:sp>
        <p:nvSpPr>
          <p:cNvPr id="3" name="Untertitel 2">
            <a:extLst>
              <a:ext uri="{FF2B5EF4-FFF2-40B4-BE49-F238E27FC236}">
                <a16:creationId xmlns:a16="http://schemas.microsoft.com/office/drawing/2014/main" id="{017B66DB-D23F-404D-8354-4500A731163D}"/>
              </a:ext>
            </a:extLst>
          </p:cNvPr>
          <p:cNvSpPr>
            <a:spLocks noGrp="1"/>
          </p:cNvSpPr>
          <p:nvPr>
            <p:ph type="subTitle" idx="1"/>
          </p:nvPr>
        </p:nvSpPr>
        <p:spPr/>
        <p:txBody>
          <a:bodyPr/>
          <a:lstStyle/>
          <a:p>
            <a:endParaRPr lang="de-DE"/>
          </a:p>
        </p:txBody>
      </p:sp>
      <p:sp>
        <p:nvSpPr>
          <p:cNvPr id="5" name="Foliennummernplatzhalter 4">
            <a:extLst>
              <a:ext uri="{FF2B5EF4-FFF2-40B4-BE49-F238E27FC236}">
                <a16:creationId xmlns:a16="http://schemas.microsoft.com/office/drawing/2014/main" id="{CBA7CB03-8AE5-354D-B58F-5EAC660D37AE}"/>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6" name="Textplatzhalter 5">
            <a:extLst>
              <a:ext uri="{FF2B5EF4-FFF2-40B4-BE49-F238E27FC236}">
                <a16:creationId xmlns:a16="http://schemas.microsoft.com/office/drawing/2014/main" id="{F0F1BB2E-B128-4044-BA9F-07C7DBCD8C26}"/>
              </a:ext>
            </a:extLst>
          </p:cNvPr>
          <p:cNvSpPr>
            <a:spLocks noGrp="1"/>
          </p:cNvSpPr>
          <p:nvPr>
            <p:ph type="body" sz="quarter" idx="13"/>
          </p:nvPr>
        </p:nvSpPr>
        <p:spPr/>
        <p:txBody>
          <a:bodyPr/>
          <a:lstStyle/>
          <a:p>
            <a:pPr marL="285750" indent="-285750">
              <a:buFont typeface="Arial" panose="020B0604020202020204" pitchFamily="34" charset="0"/>
              <a:buChar char="•"/>
            </a:pPr>
            <a:r>
              <a:rPr lang="de-DE" dirty="0"/>
              <a:t>LIME - </a:t>
            </a:r>
            <a:r>
              <a:rPr lang="de-DE" dirty="0">
                <a:hlinkClick r:id="rId2"/>
              </a:rPr>
              <a:t>https://homes.cs.washington.edu/~marcotcr/blog/lime/</a:t>
            </a:r>
            <a:endParaRPr lang="de-DE" dirty="0"/>
          </a:p>
          <a:p>
            <a:pPr marL="285750" indent="-285750">
              <a:buFont typeface="Arial" panose="020B0604020202020204" pitchFamily="34" charset="0"/>
              <a:buChar char="•"/>
            </a:pPr>
            <a:r>
              <a:rPr lang="de-DE" dirty="0"/>
              <a:t>SHAP - </a:t>
            </a:r>
            <a:r>
              <a:rPr lang="de-DE" dirty="0">
                <a:hlinkClick r:id="rId3"/>
              </a:rPr>
              <a:t>https://arxiv.org/abs/1705.07874</a:t>
            </a:r>
            <a:r>
              <a:rPr lang="de-DE" dirty="0"/>
              <a:t>, </a:t>
            </a:r>
            <a:r>
              <a:rPr lang="de-DE" dirty="0">
                <a:hlinkClick r:id="rId4"/>
              </a:rPr>
              <a:t>https://arxiv.org/abs/2004.00668</a:t>
            </a:r>
            <a:endParaRPr lang="de-DE" dirty="0"/>
          </a:p>
          <a:p>
            <a:pPr marL="285750" indent="-285750">
              <a:buFont typeface="Arial" panose="020B0604020202020204" pitchFamily="34" charset="0"/>
              <a:buChar char="•"/>
            </a:pPr>
            <a:r>
              <a:rPr lang="de-DE" dirty="0"/>
              <a:t>MAPLE - </a:t>
            </a:r>
            <a:r>
              <a:rPr lang="de-DE" dirty="0">
                <a:hlinkClick r:id="rId5"/>
              </a:rPr>
              <a:t>https://blog.ml.cmu.edu/2019/07/13/towards-interpretable-tree-ensembles/</a:t>
            </a:r>
            <a:endParaRPr lang="de-DE" dirty="0"/>
          </a:p>
          <a:p>
            <a:pPr marL="285750" indent="-285750">
              <a:buFont typeface="Arial" panose="020B0604020202020204" pitchFamily="34" charset="0"/>
              <a:buChar char="•"/>
            </a:pPr>
            <a:r>
              <a:rPr lang="de-DE" dirty="0"/>
              <a:t>LORE - </a:t>
            </a:r>
            <a:r>
              <a:rPr lang="de-DE" dirty="0">
                <a:hlinkClick r:id="rId6"/>
              </a:rPr>
              <a:t>https://arxiv.org/abs/1805.10820</a:t>
            </a:r>
            <a:endParaRPr lang="de-DE" dirty="0"/>
          </a:p>
          <a:p>
            <a:pPr marL="285750" indent="-285750">
              <a:buFont typeface="Arial" panose="020B0604020202020204" pitchFamily="34" charset="0"/>
              <a:buChar char="•"/>
            </a:pPr>
            <a:r>
              <a:rPr lang="de-DE" dirty="0"/>
              <a:t>ANCHOR - </a:t>
            </a:r>
            <a:r>
              <a:rPr lang="de-DE" dirty="0">
                <a:hlinkClick r:id="rId7"/>
              </a:rPr>
              <a:t>https://homes.cs.washington.edu/~marcotcr/aaai18.pdf</a:t>
            </a:r>
            <a:endParaRPr lang="de-DE" dirty="0"/>
          </a:p>
          <a:p>
            <a:pPr marL="285750" indent="-285750">
              <a:buFont typeface="Arial" panose="020B0604020202020204" pitchFamily="34" charset="0"/>
              <a:buChar char="•"/>
            </a:pPr>
            <a:r>
              <a:rPr lang="de-DE" dirty="0" err="1"/>
              <a:t>Counterfactual</a:t>
            </a:r>
            <a:r>
              <a:rPr lang="de-DE" dirty="0"/>
              <a:t> - </a:t>
            </a:r>
            <a:r>
              <a:rPr lang="de-DE" dirty="0">
                <a:hlinkClick r:id="rId8"/>
              </a:rPr>
              <a:t>https://arxiv.org/abs/1711.00399</a:t>
            </a:r>
            <a:endParaRPr lang="de-DE" dirty="0"/>
          </a:p>
          <a:p>
            <a:pPr marL="285750" indent="-285750">
              <a:buFont typeface="Arial" panose="020B0604020202020204" pitchFamily="34" charset="0"/>
              <a:buChar char="•"/>
            </a:pPr>
            <a:r>
              <a:rPr lang="de-DE" dirty="0" err="1"/>
              <a:t>Contrastive</a:t>
            </a:r>
            <a:r>
              <a:rPr lang="de-DE" dirty="0"/>
              <a:t> - </a:t>
            </a:r>
            <a:r>
              <a:rPr lang="de-DE" dirty="0">
                <a:hlinkClick r:id="rId9"/>
              </a:rPr>
              <a:t>http://arxiv.org/abs/1806.07470</a:t>
            </a:r>
            <a:r>
              <a:rPr lang="de-DE" dirty="0"/>
              <a:t>, </a:t>
            </a:r>
            <a:r>
              <a:rPr lang="de-DE" dirty="0">
                <a:hlinkClick r:id="rId10"/>
              </a:rPr>
              <a:t>https://arxiv.org/abs/1802.07623</a:t>
            </a:r>
            <a:endParaRPr lang="de-DE" dirty="0"/>
          </a:p>
          <a:p>
            <a:pPr marL="285750" indent="-285750">
              <a:buFont typeface="Arial" panose="020B0604020202020204" pitchFamily="34" charset="0"/>
              <a:buChar char="•"/>
            </a:pPr>
            <a:r>
              <a:rPr lang="de-DE" dirty="0" err="1"/>
              <a:t>Influence</a:t>
            </a:r>
            <a:r>
              <a:rPr lang="de-DE" dirty="0"/>
              <a:t> </a:t>
            </a:r>
            <a:r>
              <a:rPr lang="de-DE" dirty="0" err="1"/>
              <a:t>function</a:t>
            </a:r>
            <a:r>
              <a:rPr lang="de-DE" dirty="0"/>
              <a:t> - </a:t>
            </a:r>
            <a:r>
              <a:rPr lang="de-DE" dirty="0">
                <a:hlinkClick r:id="rId11"/>
              </a:rPr>
              <a:t>https://arxiv.org/abs/1703.04730</a:t>
            </a:r>
            <a:endParaRPr lang="de-DE" dirty="0"/>
          </a:p>
        </p:txBody>
      </p:sp>
    </p:spTree>
    <p:extLst>
      <p:ext uri="{BB962C8B-B14F-4D97-AF65-F5344CB8AC3E}">
        <p14:creationId xmlns:p14="http://schemas.microsoft.com/office/powerpoint/2010/main" val="1216284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r>
              <a:rPr lang="de-DE" dirty="0"/>
              <a:t> in 2019</a:t>
            </a:r>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D61279-30EC-BC40-B393-CE42B10489E1}"/>
              </a:ext>
            </a:extLst>
          </p:cNvPr>
          <p:cNvSpPr>
            <a:spLocks noGrp="1"/>
          </p:cNvSpPr>
          <p:nvPr>
            <p:ph type="title"/>
          </p:nvPr>
        </p:nvSpPr>
        <p:spPr/>
        <p:txBody>
          <a:bodyPr/>
          <a:lstStyle/>
          <a:p>
            <a:r>
              <a:rPr lang="de-DE" dirty="0" err="1"/>
              <a:t>And</a:t>
            </a:r>
            <a:r>
              <a:rPr lang="de-DE" dirty="0"/>
              <a:t> still in 2020</a:t>
            </a:r>
          </a:p>
        </p:txBody>
      </p:sp>
      <p:sp>
        <p:nvSpPr>
          <p:cNvPr id="3" name="Untertitel 2">
            <a:extLst>
              <a:ext uri="{FF2B5EF4-FFF2-40B4-BE49-F238E27FC236}">
                <a16:creationId xmlns:a16="http://schemas.microsoft.com/office/drawing/2014/main" id="{69A7F2B2-97EE-0840-94E4-4F793934AC26}"/>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61E30D7E-DC80-8B48-A64B-6B5CA37B3044}"/>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8" name="Grafik 7">
            <a:extLst>
              <a:ext uri="{FF2B5EF4-FFF2-40B4-BE49-F238E27FC236}">
                <a16:creationId xmlns:a16="http://schemas.microsoft.com/office/drawing/2014/main" id="{9CC91EA1-D010-FA42-80D7-BEE78893F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708" y="1363197"/>
            <a:ext cx="5540569" cy="4866033"/>
          </a:xfrm>
          <a:prstGeom prst="rect">
            <a:avLst/>
          </a:prstGeom>
        </p:spPr>
      </p:pic>
      <p:sp>
        <p:nvSpPr>
          <p:cNvPr id="9" name="Textfeld 8">
            <a:extLst>
              <a:ext uri="{FF2B5EF4-FFF2-40B4-BE49-F238E27FC236}">
                <a16:creationId xmlns:a16="http://schemas.microsoft.com/office/drawing/2014/main" id="{1328DA91-F9E2-EE4B-BAD6-B384FB7120E4}"/>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/5-trends-drive-the-gartner-hype-cycle-for-emerging-technologies-2020/</a:t>
            </a:r>
          </a:p>
        </p:txBody>
      </p:sp>
      <p:cxnSp>
        <p:nvCxnSpPr>
          <p:cNvPr id="13" name="Gerade Verbindung mit Pfeil 12">
            <a:extLst>
              <a:ext uri="{FF2B5EF4-FFF2-40B4-BE49-F238E27FC236}">
                <a16:creationId xmlns:a16="http://schemas.microsoft.com/office/drawing/2014/main" id="{B895D947-6733-AC4F-9CF6-F8E715875B6A}"/>
              </a:ext>
            </a:extLst>
          </p:cNvPr>
          <p:cNvCxnSpPr/>
          <p:nvPr/>
        </p:nvCxnSpPr>
        <p:spPr bwMode="gray">
          <a:xfrm flipH="1" flipV="1">
            <a:off x="5220008" y="2896179"/>
            <a:ext cx="4281800" cy="212035"/>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miley 13">
            <a:extLst>
              <a:ext uri="{FF2B5EF4-FFF2-40B4-BE49-F238E27FC236}">
                <a16:creationId xmlns:a16="http://schemas.microsoft.com/office/drawing/2014/main" id="{08BEE861-77CA-1547-858D-780E8D159ADA}"/>
              </a:ext>
            </a:extLst>
          </p:cNvPr>
          <p:cNvSpPr/>
          <p:nvPr/>
        </p:nvSpPr>
        <p:spPr bwMode="gray">
          <a:xfrm>
            <a:off x="9848292" y="2890126"/>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6553085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F640C3-02BE-7E49-BD28-5D06CB1764C7}"/>
              </a:ext>
            </a:extLst>
          </p:cNvPr>
          <p:cNvSpPr>
            <a:spLocks noGrp="1"/>
          </p:cNvSpPr>
          <p:nvPr>
            <p:ph type="title"/>
          </p:nvPr>
        </p:nvSpPr>
        <p:spPr/>
        <p:txBody>
          <a:bodyPr/>
          <a:lstStyle/>
          <a:p>
            <a:r>
              <a:rPr lang="de-DE" dirty="0"/>
              <a:t>XAI </a:t>
            </a:r>
            <a:r>
              <a:rPr lang="de-DE" dirty="0" err="1"/>
              <a:t>appications</a:t>
            </a:r>
            <a:endParaRPr lang="de-DE" dirty="0"/>
          </a:p>
        </p:txBody>
      </p:sp>
      <p:sp>
        <p:nvSpPr>
          <p:cNvPr id="3" name="Untertitel 2">
            <a:extLst>
              <a:ext uri="{FF2B5EF4-FFF2-40B4-BE49-F238E27FC236}">
                <a16:creationId xmlns:a16="http://schemas.microsoft.com/office/drawing/2014/main" id="{443A8686-90BB-A343-8164-C996128A408E}"/>
              </a:ext>
            </a:extLst>
          </p:cNvPr>
          <p:cNvSpPr>
            <a:spLocks noGrp="1"/>
          </p:cNvSpPr>
          <p:nvPr>
            <p:ph type="subTitle" idx="1"/>
          </p:nvPr>
        </p:nvSpPr>
        <p:spPr/>
        <p:txBody>
          <a:bodyPr/>
          <a:lstStyle/>
          <a:p>
            <a:r>
              <a:rPr lang="de-DE" dirty="0"/>
              <a:t>… but not limited </a:t>
            </a:r>
            <a:r>
              <a:rPr lang="de-DE" dirty="0" err="1"/>
              <a:t>to</a:t>
            </a:r>
            <a:r>
              <a:rPr lang="de-DE" dirty="0"/>
              <a:t> </a:t>
            </a:r>
            <a:r>
              <a:rPr lang="de-DE" dirty="0" err="1"/>
              <a:t>the</a:t>
            </a:r>
            <a:r>
              <a:rPr lang="de-DE" dirty="0"/>
              <a:t> </a:t>
            </a:r>
            <a:r>
              <a:rPr lang="de-DE" dirty="0" err="1"/>
              <a:t>following</a:t>
            </a:r>
            <a:r>
              <a:rPr lang="de-DE" dirty="0"/>
              <a:t> </a:t>
            </a:r>
            <a:r>
              <a:rPr lang="de-DE" dirty="0" err="1"/>
              <a:t>areas</a:t>
            </a:r>
            <a:endParaRPr lang="de-DE" dirty="0"/>
          </a:p>
        </p:txBody>
      </p:sp>
      <p:sp>
        <p:nvSpPr>
          <p:cNvPr id="5" name="Foliennummernplatzhalter 4">
            <a:extLst>
              <a:ext uri="{FF2B5EF4-FFF2-40B4-BE49-F238E27FC236}">
                <a16:creationId xmlns:a16="http://schemas.microsoft.com/office/drawing/2014/main" id="{74C91C83-8FAD-9F4B-AB66-274981EA51A9}"/>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13">
            <a:extLst>
              <a:ext uri="{FF2B5EF4-FFF2-40B4-BE49-F238E27FC236}">
                <a16:creationId xmlns:a16="http://schemas.microsoft.com/office/drawing/2014/main" id="{A0B738FC-957C-8D42-AAD1-011DD6192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77809" y="1379121"/>
            <a:ext cx="3946462" cy="2830795"/>
          </a:xfrm>
          <a:prstGeom prst="rect">
            <a:avLst/>
          </a:prstGeom>
        </p:spPr>
      </p:pic>
      <p:pic>
        <p:nvPicPr>
          <p:cNvPr id="8" name="Inhaltsplatzhalter 8">
            <a:extLst>
              <a:ext uri="{FF2B5EF4-FFF2-40B4-BE49-F238E27FC236}">
                <a16:creationId xmlns:a16="http://schemas.microsoft.com/office/drawing/2014/main" id="{CD5F81D6-F75F-2946-9584-BB54DAC15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461922" y="1642086"/>
            <a:ext cx="3719045" cy="2567830"/>
          </a:xfrm>
          <a:prstGeom prst="rect">
            <a:avLst/>
          </a:prstGeom>
        </p:spPr>
      </p:pic>
      <p:pic>
        <p:nvPicPr>
          <p:cNvPr id="9" name="Grafik 8">
            <a:extLst>
              <a:ext uri="{FF2B5EF4-FFF2-40B4-BE49-F238E27FC236}">
                <a16:creationId xmlns:a16="http://schemas.microsoft.com/office/drawing/2014/main" id="{3AD406AA-D4C3-5F4A-A6A1-148851F46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845" y="4461464"/>
            <a:ext cx="6428154" cy="2156746"/>
          </a:xfrm>
          <a:prstGeom prst="rect">
            <a:avLst/>
          </a:prstGeom>
        </p:spPr>
      </p:pic>
      <p:pic>
        <p:nvPicPr>
          <p:cNvPr id="10" name="Grafik 9">
            <a:extLst>
              <a:ext uri="{FF2B5EF4-FFF2-40B4-BE49-F238E27FC236}">
                <a16:creationId xmlns:a16="http://schemas.microsoft.com/office/drawing/2014/main" id="{1599B94E-6F48-7C4B-9E13-691A4EA776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0456" y="1683527"/>
            <a:ext cx="1948929" cy="2526389"/>
          </a:xfrm>
          <a:prstGeom prst="rect">
            <a:avLst/>
          </a:prstGeom>
        </p:spPr>
      </p:pic>
      <p:pic>
        <p:nvPicPr>
          <p:cNvPr id="11" name="Picture 7" descr="Screenshot 2019-10-23 at 07.26.57.png">
            <a:extLst>
              <a:ext uri="{FF2B5EF4-FFF2-40B4-BE49-F238E27FC236}">
                <a16:creationId xmlns:a16="http://schemas.microsoft.com/office/drawing/2014/main" id="{75CDAFF1-9705-3544-82D2-1F4C66FD96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6463" y="4562516"/>
            <a:ext cx="2556913" cy="1862063"/>
          </a:xfrm>
          <a:prstGeom prst="rect">
            <a:avLst/>
          </a:prstGeom>
        </p:spPr>
      </p:pic>
    </p:spTree>
    <p:extLst>
      <p:ext uri="{BB962C8B-B14F-4D97-AF65-F5344CB8AC3E}">
        <p14:creationId xmlns:p14="http://schemas.microsoft.com/office/powerpoint/2010/main" val="37072891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customXml/itemProps2.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76D512-E363-40A4-89F5-E8BB39E50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1636</Words>
  <Application>Microsoft Macintosh PowerPoint</Application>
  <PresentationFormat>Breitbild</PresentationFormat>
  <Paragraphs>243</Paragraphs>
  <Slides>34</Slides>
  <Notes>3</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34</vt:i4>
      </vt:variant>
    </vt:vector>
  </HeadingPairs>
  <TitlesOfParts>
    <vt:vector size="41"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 in 2019</vt:lpstr>
      <vt:lpstr>And still in 2020</vt:lpstr>
      <vt:lpstr>XAI appications</vt:lpstr>
      <vt:lpstr>HIGH StAKEs decisions</vt:lpstr>
      <vt:lpstr>Regulation is coming</vt:lpstr>
      <vt:lpstr>Books</vt:lpstr>
      <vt:lpstr>Commercial products</vt:lpstr>
      <vt:lpstr>XAI is hard</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Software for Glass Box models</vt:lpstr>
      <vt:lpstr>Software for model distillation and visualisation</vt:lpstr>
      <vt:lpstr>Software for post-hoc explanations</vt:lpstr>
      <vt:lpstr>Bonus: image and text explanations</vt:lpstr>
      <vt:lpstr>Deployment</vt:lpstr>
      <vt:lpstr>JOIN the club</vt:lpstr>
      <vt:lpstr>paper references</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194</cp:revision>
  <dcterms:created xsi:type="dcterms:W3CDTF">2018-07-13T13:55:47Z</dcterms:created>
  <dcterms:modified xsi:type="dcterms:W3CDTF">2020-10-17T14:04:02Z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